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4" r:id="rId9"/>
    <p:sldId id="269" r:id="rId10"/>
    <p:sldId id="265" r:id="rId11"/>
    <p:sldId id="266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76" r:id="rId20"/>
    <p:sldId id="278" r:id="rId21"/>
    <p:sldId id="279" r:id="rId22"/>
    <p:sldId id="280" r:id="rId23"/>
    <p:sldId id="281" r:id="rId24"/>
    <p:sldId id="282" r:id="rId25"/>
    <p:sldId id="285" r:id="rId26"/>
    <p:sldId id="284" r:id="rId27"/>
    <p:sldId id="286" r:id="rId28"/>
    <p:sldId id="287" r:id="rId29"/>
    <p:sldId id="288" r:id="rId30"/>
    <p:sldId id="289" r:id="rId31"/>
    <p:sldId id="290" r:id="rId32"/>
    <p:sldId id="283" r:id="rId33"/>
    <p:sldId id="291" r:id="rId34"/>
    <p:sldId id="292" r:id="rId35"/>
    <p:sldId id="293" r:id="rId36"/>
    <p:sldId id="294" r:id="rId37"/>
    <p:sldId id="295" r:id="rId38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30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49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BB1A23-7580-C212-6279-13E03FA186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B382BAE-6A41-D73C-C974-71DC90F71C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423B9F-4391-50E1-AF05-1496E29E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00901C5-0D0F-4B4A-C64A-8780B8BD9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685BCDE-30C7-EC08-4DE2-E64E4FE38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39693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52125F-856A-4243-2F27-57D2CD4AA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1701205-0F3C-960B-7F88-CC1A6F69E1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B65DBC-EAAA-FF34-3ECC-F223921F8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383789-D693-C5D9-248F-FD6BA8658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75FF96-34C5-0F63-54AD-E92B6E586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60913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B5D8B01-C36F-7D72-7C40-9D8F97E047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945E7A7-7D66-9ADA-5C7D-B5DAC3F9F5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5405A8-49DF-D9C1-EB66-FBCE520FF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DDC08F-ECC5-DD82-347E-5CD2DCDD5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049AF8-C021-002C-9FDE-02DFD55CC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90794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5D5E0F-925A-B488-9F56-DC042114F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52E76AE-5C8E-AB23-A144-A6F2BE969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376E05-017C-F1F4-E8C0-873EA70D5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826EEB-8BF6-731C-F21B-856D95717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7E67B61-FD20-8505-245A-DCDEAD4F6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1133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39B5E9-2433-037F-A699-1EEEB3865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EC20157-3F66-7B6E-37E8-BFBC6D21F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E17918-5A88-88DA-8A6C-47AEFA925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7FB1AB-4353-B3DA-0B14-F24534123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149A20-C4B3-D98B-2A94-B3CE1BBE9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01537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B82854-856F-CC54-C146-25C6B5849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DDEC92-A8CD-D3D6-4ABE-2CC944D027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3A9A278-74FA-691C-28F1-CE6DF0753D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8DB0A47-833B-CE86-8597-233C2A501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CEC1E52-AFCB-C280-613B-26D0CAC75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1EA0F49-79DF-84D4-5ADA-C070974E4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29928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FB0103-8883-975A-89F6-10C47561F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EBB6C90-99B9-3ED1-C217-024F8663B2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96EC512-8830-53B6-7870-4F1EED7486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E845301-FA08-2549-99CD-07493AC284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9C635FA-CE7E-C0CA-60AC-216C7BAE65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CEE04BC-35AC-931E-CBF4-FD2DAD217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08609F0-3300-A5AF-A357-ECA14771A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529343F-F851-FC5F-9FE1-8F96BE399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36438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FC97E7-DB07-2602-B474-7A0746905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5C38500-3762-D4A9-0518-94CA6F3AD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4E5E3EB-1EBA-2E5B-65A6-2BFFC944D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8C4FB9D-22B1-1A31-DC32-792EB7486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55744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6F31403-2365-EA18-A86E-AD1992093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7A8BCE6-4688-9920-9B6F-EFFBB1D95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C9B6EDF-9C2F-57F6-BA6B-E2AC0564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9090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D268F3-92C9-7330-A69B-5C3252513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230360-2DDC-2D97-B7FF-E6016F171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4879F94-CF15-B3BA-2570-F788DCD3E3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79A551C-595E-039A-CE4C-D34D04A47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20E2943-4526-F95C-6C6B-6C97625DA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A48703C-B389-6B9C-063B-08699F7F4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8186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D55E5B-0DB6-0D73-158D-A4F014E16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24E9899-AECD-44DD-7C3B-5169CE6F98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54DC3F8-1962-339A-FC1E-4670F8401A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534BE2-9835-3C4D-18E2-E3A1F8812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293C84-4005-2C2C-50AE-BD719CB79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0EEF47-DDB6-5336-1D01-37A315541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52499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0533185-F68A-59F4-8D35-D7E38AF02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692FD5-AB64-4C6C-E2F7-C876FEEC3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1022D1-AB1C-0DAC-FE03-361B760A99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23B4FC-F461-4935-92CB-49E2410B1B91}" type="datetimeFigureOut">
              <a:rPr lang="es-PE" smtClean="0"/>
              <a:t>11/09/2025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C17CA8A-7DEF-3FC0-E5D3-7379EB50F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1616F3F-2156-A455-99A8-0BBD11626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E2E9CB-E839-4CAF-BC48-440CB776239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1330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emf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9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9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emf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emf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9.png"/><Relationship Id="rId10" Type="http://schemas.openxmlformats.org/officeDocument/2006/relationships/image" Target="../media/image57.png"/><Relationship Id="rId4" Type="http://schemas.openxmlformats.org/officeDocument/2006/relationships/image" Target="../media/image52.png"/><Relationship Id="rId9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emf"/><Relationship Id="rId4" Type="http://schemas.openxmlformats.org/officeDocument/2006/relationships/image" Target="../media/image3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90.png"/><Relationship Id="rId7" Type="http://schemas.openxmlformats.org/officeDocument/2006/relationships/image" Target="../media/image93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.png"/><Relationship Id="rId9" Type="http://schemas.openxmlformats.org/officeDocument/2006/relationships/image" Target="../media/image9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emf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upo 41">
            <a:extLst>
              <a:ext uri="{FF2B5EF4-FFF2-40B4-BE49-F238E27FC236}">
                <a16:creationId xmlns:a16="http://schemas.microsoft.com/office/drawing/2014/main" id="{BEB77D60-F919-BBBA-1FBF-99F2B858CE64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07720" y="723900"/>
            <a:chExt cx="10744200" cy="2857500"/>
          </a:xfrm>
        </p:grpSpPr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id="{9D55B694-9CAF-CED7-D9AB-7182A6FA4D27}"/>
                </a:ext>
              </a:extLst>
            </p:cNvPr>
            <p:cNvGrpSpPr/>
            <p:nvPr/>
          </p:nvGrpSpPr>
          <p:grpSpPr>
            <a:xfrm>
              <a:off x="4727209" y="847672"/>
              <a:ext cx="6702790" cy="2624597"/>
              <a:chOff x="5374909" y="65853"/>
              <a:chExt cx="6702790" cy="2624597"/>
            </a:xfrm>
          </p:grpSpPr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A7C5CBAA-86C4-07E0-9696-0AF6846A5B60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11" name="CuadroTexto 10">
                <a:extLst>
                  <a:ext uri="{FF2B5EF4-FFF2-40B4-BE49-F238E27FC236}">
                    <a16:creationId xmlns:a16="http://schemas.microsoft.com/office/drawing/2014/main" id="{2147D7B9-3F66-E4ED-7B85-16E5C2EA615F}"/>
                  </a:ext>
                </a:extLst>
              </p:cNvPr>
              <p:cNvSpPr txBox="1"/>
              <p:nvPr/>
            </p:nvSpPr>
            <p:spPr>
              <a:xfrm>
                <a:off x="5374909" y="1109165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EVENTOS EXTREMOS DEL SPI-3 MARZO</a:t>
                </a:r>
              </a:p>
              <a:p>
                <a:pPr algn="ctr"/>
                <a:r>
                  <a:rPr lang="es-PE" sz="1600" b="1" dirty="0"/>
                  <a:t>DEL PERIODO 1981 - 2024</a:t>
                </a:r>
              </a:p>
            </p:txBody>
          </p:sp>
          <p:pic>
            <p:nvPicPr>
              <p:cNvPr id="13" name="Imagen 12">
                <a:extLst>
                  <a:ext uri="{FF2B5EF4-FFF2-40B4-BE49-F238E27FC236}">
                    <a16:creationId xmlns:a16="http://schemas.microsoft.com/office/drawing/2014/main" id="{1DEA0DBE-5BF8-C675-898C-0ECF77399A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1026" name="Picture 2" descr="Nosotros – CENEPRED">
                <a:extLst>
                  <a:ext uri="{FF2B5EF4-FFF2-40B4-BE49-F238E27FC236}">
                    <a16:creationId xmlns:a16="http://schemas.microsoft.com/office/drawing/2014/main" id="{CA912821-C24D-3F04-8AC3-083C76708B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454A185E-D734-1FC1-4F84-2B527FFB2AD6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BC6042D3-CC20-EBBC-CE82-25A8AA8B17CF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SPI-3 Marzo. Periodo 1981-2024</a:t>
                </a:r>
              </a:p>
              <a:p>
                <a:r>
                  <a:rPr lang="es-MX" sz="1050" dirty="0"/>
                  <a:t>SPI ≤ -2.0:Extremadamente seco (Eventos extremos)</a:t>
                </a:r>
                <a:endParaRPr lang="es-PE" sz="1050" dirty="0"/>
              </a:p>
            </p:txBody>
          </p: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C1F39365-19DA-72B8-6B01-0393FB44C6AC}"/>
                  </a:ext>
                </a:extLst>
              </p:cNvPr>
              <p:cNvSpPr txBox="1"/>
              <p:nvPr/>
            </p:nvSpPr>
            <p:spPr>
              <a:xfrm>
                <a:off x="10873739" y="2078450"/>
                <a:ext cx="1203958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02-A</a:t>
                </a:r>
                <a:endParaRPr lang="es-PE" sz="2000" dirty="0"/>
              </a:p>
            </p:txBody>
          </p:sp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1AD0C649-2E68-C81E-ED8B-D9E91EB1F641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id="{09D60165-5D1E-F8A8-20C9-A23BBF26EDE7}"/>
                </a:ext>
              </a:extLst>
            </p:cNvPr>
            <p:cNvSpPr/>
            <p:nvPr/>
          </p:nvSpPr>
          <p:spPr>
            <a:xfrm>
              <a:off x="807720" y="723900"/>
              <a:ext cx="10744200" cy="2857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69F361E7-8AD1-B199-BD39-7AC453981ACD}"/>
                </a:ext>
              </a:extLst>
            </p:cNvPr>
            <p:cNvSpPr txBox="1"/>
            <p:nvPr/>
          </p:nvSpPr>
          <p:spPr>
            <a:xfrm>
              <a:off x="929642" y="2259450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1:1 180 000</a:t>
              </a:r>
              <a:endParaRPr lang="es-PE" sz="1100" dirty="0"/>
            </a:p>
          </p:txBody>
        </p:sp>
        <p:pic>
          <p:nvPicPr>
            <p:cNvPr id="33" name="Imagen 32">
              <a:extLst>
                <a:ext uri="{FF2B5EF4-FFF2-40B4-BE49-F238E27FC236}">
                  <a16:creationId xmlns:a16="http://schemas.microsoft.com/office/drawing/2014/main" id="{67AE6502-CD3D-BF7A-92C5-973CEA1A0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9642" y="3142335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41" name="Grupo 40">
              <a:extLst>
                <a:ext uri="{FF2B5EF4-FFF2-40B4-BE49-F238E27FC236}">
                  <a16:creationId xmlns:a16="http://schemas.microsoft.com/office/drawing/2014/main" id="{2FAC17D2-5860-DA98-0268-7B7DF9E25038}"/>
                </a:ext>
              </a:extLst>
            </p:cNvPr>
            <p:cNvGrpSpPr/>
            <p:nvPr/>
          </p:nvGrpSpPr>
          <p:grpSpPr>
            <a:xfrm>
              <a:off x="929642" y="866605"/>
              <a:ext cx="2062773" cy="1321190"/>
              <a:chOff x="960122" y="866605"/>
              <a:chExt cx="2062773" cy="1321190"/>
            </a:xfrm>
          </p:grpSpPr>
          <p:sp>
            <p:nvSpPr>
              <p:cNvPr id="34" name="CuadroTexto 33">
                <a:extLst>
                  <a:ext uri="{FF2B5EF4-FFF2-40B4-BE49-F238E27FC236}">
                    <a16:creationId xmlns:a16="http://schemas.microsoft.com/office/drawing/2014/main" id="{40978D59-99E7-12FF-ED29-4273F11695FB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35" name="Rectángulo 34">
                <a:extLst>
                  <a:ext uri="{FF2B5EF4-FFF2-40B4-BE49-F238E27FC236}">
                    <a16:creationId xmlns:a16="http://schemas.microsoft.com/office/drawing/2014/main" id="{2CD2E93B-BDC1-9563-4A73-E14D4948AD15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6" name="Rectángulo 35">
                <a:extLst>
                  <a:ext uri="{FF2B5EF4-FFF2-40B4-BE49-F238E27FC236}">
                    <a16:creationId xmlns:a16="http://schemas.microsoft.com/office/drawing/2014/main" id="{741A9274-EF79-0DA6-746F-1EC65AAA1A64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7" name="Rectángulo 36">
                <a:extLst>
                  <a:ext uri="{FF2B5EF4-FFF2-40B4-BE49-F238E27FC236}">
                    <a16:creationId xmlns:a16="http://schemas.microsoft.com/office/drawing/2014/main" id="{91208AB5-BFBC-C7E0-6CD4-7BA5E608791D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8" name="Rectángulo 37">
                <a:extLst>
                  <a:ext uri="{FF2B5EF4-FFF2-40B4-BE49-F238E27FC236}">
                    <a16:creationId xmlns:a16="http://schemas.microsoft.com/office/drawing/2014/main" id="{342E5068-B0E3-8C07-6946-6C00DEEBA441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9" name="CuadroTexto 38">
                <a:extLst>
                  <a:ext uri="{FF2B5EF4-FFF2-40B4-BE49-F238E27FC236}">
                    <a16:creationId xmlns:a16="http://schemas.microsoft.com/office/drawing/2014/main" id="{31C0CA4E-D99E-07F3-B8A6-6876D6769E9F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0" name="Rectángulo 39">
                <a:extLst>
                  <a:ext uri="{FF2B5EF4-FFF2-40B4-BE49-F238E27FC236}">
                    <a16:creationId xmlns:a16="http://schemas.microsoft.com/office/drawing/2014/main" id="{8B0C4C58-0633-00A2-8287-8E023D08D74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103C2D46-D8C2-D447-6208-1101BFE8EB33}"/>
              </a:ext>
            </a:extLst>
          </p:cNvPr>
          <p:cNvGrpSpPr/>
          <p:nvPr/>
        </p:nvGrpSpPr>
        <p:grpSpPr>
          <a:xfrm>
            <a:off x="842096" y="3294760"/>
            <a:ext cx="10744200" cy="2857500"/>
            <a:chOff x="807720" y="723900"/>
            <a:chExt cx="10744200" cy="2857500"/>
          </a:xfrm>
        </p:grpSpPr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05EE4EF9-5DA8-64FD-3334-A2B1F1A4255E}"/>
                </a:ext>
              </a:extLst>
            </p:cNvPr>
            <p:cNvGrpSpPr/>
            <p:nvPr/>
          </p:nvGrpSpPr>
          <p:grpSpPr>
            <a:xfrm>
              <a:off x="4727209" y="847672"/>
              <a:ext cx="6702790" cy="2624596"/>
              <a:chOff x="5374909" y="65853"/>
              <a:chExt cx="6702790" cy="2624596"/>
            </a:xfrm>
          </p:grpSpPr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9F7E4678-0CDF-A5F0-AB34-25CCA67952C8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7" name="CuadroTexto 56">
                <a:extLst>
                  <a:ext uri="{FF2B5EF4-FFF2-40B4-BE49-F238E27FC236}">
                    <a16:creationId xmlns:a16="http://schemas.microsoft.com/office/drawing/2014/main" id="{EC1F0EBB-EE38-9AA8-F3B9-E09FE9EFEC16}"/>
                  </a:ext>
                </a:extLst>
              </p:cNvPr>
              <p:cNvSpPr txBox="1"/>
              <p:nvPr/>
            </p:nvSpPr>
            <p:spPr>
              <a:xfrm>
                <a:off x="5374909" y="1109165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EVENTOS SEVEROS DEL SPI-3 MARZO</a:t>
                </a:r>
              </a:p>
              <a:p>
                <a:pPr algn="ctr"/>
                <a:r>
                  <a:rPr lang="es-PE" sz="1600" b="1" dirty="0"/>
                  <a:t>DEL PERIODO 1981 - 2024</a:t>
                </a:r>
              </a:p>
            </p:txBody>
          </p:sp>
          <p:pic>
            <p:nvPicPr>
              <p:cNvPr id="58" name="Imagen 57">
                <a:extLst>
                  <a:ext uri="{FF2B5EF4-FFF2-40B4-BE49-F238E27FC236}">
                    <a16:creationId xmlns:a16="http://schemas.microsoft.com/office/drawing/2014/main" id="{F467FF2A-9DB3-C862-79F7-5E5BE17DBD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9" name="Picture 2" descr="Nosotros – CENEPRED">
                <a:extLst>
                  <a:ext uri="{FF2B5EF4-FFF2-40B4-BE49-F238E27FC236}">
                    <a16:creationId xmlns:a16="http://schemas.microsoft.com/office/drawing/2014/main" id="{A17B234E-DD03-B895-EDFA-4E685AC4626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60" name="CuadroTexto 59">
                <a:extLst>
                  <a:ext uri="{FF2B5EF4-FFF2-40B4-BE49-F238E27FC236}">
                    <a16:creationId xmlns:a16="http://schemas.microsoft.com/office/drawing/2014/main" id="{15444AA3-9D88-445E-949D-02E57837945C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61" name="CuadroTexto 60">
                <a:extLst>
                  <a:ext uri="{FF2B5EF4-FFF2-40B4-BE49-F238E27FC236}">
                    <a16:creationId xmlns:a16="http://schemas.microsoft.com/office/drawing/2014/main" id="{DA149F77-2C47-E702-189A-FC73EF81A7AA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100" dirty="0"/>
                  <a:t>SENAMHI: SPI-3 Marzo. Periodo 1981-2024</a:t>
                </a:r>
              </a:p>
              <a:p>
                <a:r>
                  <a:rPr lang="es-MX" sz="1100" dirty="0"/>
                  <a:t>SPI -1.5 a - 1.99: Severamente seco</a:t>
                </a:r>
                <a:endParaRPr lang="es-PE" sz="1100" dirty="0"/>
              </a:p>
            </p:txBody>
          </p:sp>
          <p:sp>
            <p:nvSpPr>
              <p:cNvPr id="62" name="CuadroTexto 61">
                <a:extLst>
                  <a:ext uri="{FF2B5EF4-FFF2-40B4-BE49-F238E27FC236}">
                    <a16:creationId xmlns:a16="http://schemas.microsoft.com/office/drawing/2014/main" id="{4A492033-31AE-E086-0434-AC71E26851E3}"/>
                  </a:ext>
                </a:extLst>
              </p:cNvPr>
              <p:cNvSpPr txBox="1"/>
              <p:nvPr/>
            </p:nvSpPr>
            <p:spPr>
              <a:xfrm>
                <a:off x="10873739" y="2078449"/>
                <a:ext cx="1203958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02-B</a:t>
                </a:r>
                <a:endParaRPr lang="es-PE" sz="2000" dirty="0"/>
              </a:p>
            </p:txBody>
          </p:sp>
          <p:sp>
            <p:nvSpPr>
              <p:cNvPr id="63" name="Rectángulo 62">
                <a:extLst>
                  <a:ext uri="{FF2B5EF4-FFF2-40B4-BE49-F238E27FC236}">
                    <a16:creationId xmlns:a16="http://schemas.microsoft.com/office/drawing/2014/main" id="{036E0427-2EA8-5EBD-8105-A085D656A967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D049E2B6-AE90-D2E1-6552-95F26D4ABB8D}"/>
                </a:ext>
              </a:extLst>
            </p:cNvPr>
            <p:cNvSpPr/>
            <p:nvPr/>
          </p:nvSpPr>
          <p:spPr>
            <a:xfrm>
              <a:off x="807720" y="723900"/>
              <a:ext cx="10744200" cy="2857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6" name="CuadroTexto 45">
              <a:extLst>
                <a:ext uri="{FF2B5EF4-FFF2-40B4-BE49-F238E27FC236}">
                  <a16:creationId xmlns:a16="http://schemas.microsoft.com/office/drawing/2014/main" id="{8B1B0181-08BF-51B8-1EAB-C09E50FAD7F0}"/>
                </a:ext>
              </a:extLst>
            </p:cNvPr>
            <p:cNvSpPr txBox="1"/>
            <p:nvPr/>
          </p:nvSpPr>
          <p:spPr>
            <a:xfrm>
              <a:off x="929642" y="2259450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1:1 180 000</a:t>
              </a:r>
              <a:endParaRPr lang="es-PE" sz="1100" dirty="0"/>
            </a:p>
          </p:txBody>
        </p:sp>
        <p:pic>
          <p:nvPicPr>
            <p:cNvPr id="47" name="Imagen 46">
              <a:extLst>
                <a:ext uri="{FF2B5EF4-FFF2-40B4-BE49-F238E27FC236}">
                  <a16:creationId xmlns:a16="http://schemas.microsoft.com/office/drawing/2014/main" id="{EBDE9936-5FA4-D2CE-0892-07F63709A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9642" y="3142335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48" name="Grupo 47">
              <a:extLst>
                <a:ext uri="{FF2B5EF4-FFF2-40B4-BE49-F238E27FC236}">
                  <a16:creationId xmlns:a16="http://schemas.microsoft.com/office/drawing/2014/main" id="{53F651C1-FB96-FEC8-7CE3-668C10A3EDC6}"/>
                </a:ext>
              </a:extLst>
            </p:cNvPr>
            <p:cNvGrpSpPr/>
            <p:nvPr/>
          </p:nvGrpSpPr>
          <p:grpSpPr>
            <a:xfrm>
              <a:off x="929642" y="866605"/>
              <a:ext cx="2062773" cy="1321190"/>
              <a:chOff x="960122" y="866605"/>
              <a:chExt cx="2062773" cy="1321190"/>
            </a:xfrm>
          </p:grpSpPr>
          <p:sp>
            <p:nvSpPr>
              <p:cNvPr id="49" name="CuadroTexto 48">
                <a:extLst>
                  <a:ext uri="{FF2B5EF4-FFF2-40B4-BE49-F238E27FC236}">
                    <a16:creationId xmlns:a16="http://schemas.microsoft.com/office/drawing/2014/main" id="{E6208489-1E39-17B4-B654-4364F05137E3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50" name="Rectángulo 49">
                <a:extLst>
                  <a:ext uri="{FF2B5EF4-FFF2-40B4-BE49-F238E27FC236}">
                    <a16:creationId xmlns:a16="http://schemas.microsoft.com/office/drawing/2014/main" id="{98FC22F0-F31A-7E23-0208-3E34F24836F6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51" name="Rectángulo 50">
                <a:extLst>
                  <a:ext uri="{FF2B5EF4-FFF2-40B4-BE49-F238E27FC236}">
                    <a16:creationId xmlns:a16="http://schemas.microsoft.com/office/drawing/2014/main" id="{1B3B4193-94FE-9190-FD77-4187456EAAA6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52" name="Rectángulo 51">
                <a:extLst>
                  <a:ext uri="{FF2B5EF4-FFF2-40B4-BE49-F238E27FC236}">
                    <a16:creationId xmlns:a16="http://schemas.microsoft.com/office/drawing/2014/main" id="{CEBFB101-0F78-7319-D302-DD26C23A4881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53" name="Rectángulo 52">
                <a:extLst>
                  <a:ext uri="{FF2B5EF4-FFF2-40B4-BE49-F238E27FC236}">
                    <a16:creationId xmlns:a16="http://schemas.microsoft.com/office/drawing/2014/main" id="{40572F01-1634-4B3C-F8A4-92BFFEF018BE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62586F14-A23A-6173-28E0-7EDD21FA5223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55" name="Rectángulo 54">
                <a:extLst>
                  <a:ext uri="{FF2B5EF4-FFF2-40B4-BE49-F238E27FC236}">
                    <a16:creationId xmlns:a16="http://schemas.microsoft.com/office/drawing/2014/main" id="{640C14F1-7E49-0EDB-DF8E-A1FFD8F41B72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1228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6E74AA38-DA12-4CA9-156C-9F1B86681CEF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42096" y="222011"/>
            <a:chExt cx="10744200" cy="2857500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40B174EB-C35A-8F2C-0974-79F218192F02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92258160-FDCF-5829-6D5D-FA9E55900653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8C79989-0A84-06C8-3C0C-0B034361E512}"/>
                  </a:ext>
                </a:extLst>
              </p:cNvPr>
              <p:cNvSpPr txBox="1"/>
              <p:nvPr/>
            </p:nvSpPr>
            <p:spPr>
              <a:xfrm>
                <a:off x="5374909" y="1238733"/>
                <a:ext cx="6702787" cy="3916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SUSCEPTIBILIDAD A SEQUÍAS MODERADAS</a:t>
                </a:r>
                <a:endParaRPr lang="es-PE" sz="1600" b="1" dirty="0"/>
              </a:p>
            </p:txBody>
          </p:sp>
          <p:pic>
            <p:nvPicPr>
              <p:cNvPr id="52" name="Imagen 51">
                <a:extLst>
                  <a:ext uri="{FF2B5EF4-FFF2-40B4-BE49-F238E27FC236}">
                    <a16:creationId xmlns:a16="http://schemas.microsoft.com/office/drawing/2014/main" id="{A300B2B9-1BB2-39CF-277E-FAD738CED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Picture 2" descr="Nosotros – CENEPRED">
                <a:extLst>
                  <a:ext uri="{FF2B5EF4-FFF2-40B4-BE49-F238E27FC236}">
                    <a16:creationId xmlns:a16="http://schemas.microsoft.com/office/drawing/2014/main" id="{22C2753A-48B9-3E79-2291-0C65C3F72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9501FCC6-4242-7870-9133-2624EBB39D54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D50F47A4-FEC5-BCB5-E6AE-28E1791944FD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05-C</a:t>
                </a:r>
                <a:endParaRPr lang="es-PE" sz="2000" dirty="0"/>
              </a:p>
            </p:txBody>
          </p:sp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7CD887C8-0015-A9F7-8279-D378F63EB39B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CB536C8-FEBA-3FED-0EE6-D95C08406984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80366910-6D0A-00FC-B08C-488194780FE6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Periodo de retorno 0.6 PMA, SPI-3 Marzo (1981-2024): Moderadamente seco.</a:t>
                </a:r>
                <a:endParaRPr lang="es-PE" sz="1050" dirty="0"/>
              </a:p>
              <a:p>
                <a:r>
                  <a:rPr lang="es-MX" sz="1050" dirty="0"/>
                  <a:t>Mapa de Clasificación Climática del Perú.</a:t>
                </a:r>
                <a:endParaRPr lang="es-PE" sz="1050" dirty="0"/>
              </a:p>
            </p:txBody>
          </p:sp>
        </p:grp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06019E-F8AC-0C77-559F-4F36C7928676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B38B0812-0531-6019-29C5-FF1592758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869EAED6-1228-F5A4-5165-B63B75D1052B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BE041C29-9C33-9DE1-9C46-AF7420938EB4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64CD8CB4-7B10-CCA9-23EB-4826353CAE37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5" name="Rectángulo 44">
                <a:extLst>
                  <a:ext uri="{FF2B5EF4-FFF2-40B4-BE49-F238E27FC236}">
                    <a16:creationId xmlns:a16="http://schemas.microsoft.com/office/drawing/2014/main" id="{2391D906-F150-337B-C56F-EEBD58EFDD0A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:a16="http://schemas.microsoft.com/office/drawing/2014/main" id="{D69F41F4-A878-51AF-E89A-E2699522EB6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7DB8A73E-2968-70AC-FC87-DECCA9663D94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793B1B9B-66DF-69CD-3BBD-0A8CFC5D2630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9" name="Rectángulo 48">
                <a:extLst>
                  <a:ext uri="{FF2B5EF4-FFF2-40B4-BE49-F238E27FC236}">
                    <a16:creationId xmlns:a16="http://schemas.microsoft.com/office/drawing/2014/main" id="{040B759C-591D-0D35-5030-44B3B22A2D8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C751E5CF-E583-A709-7C32-E0D06C52435C}"/>
              </a:ext>
            </a:extLst>
          </p:cNvPr>
          <p:cNvGrpSpPr/>
          <p:nvPr/>
        </p:nvGrpSpPr>
        <p:grpSpPr>
          <a:xfrm>
            <a:off x="873208" y="3723345"/>
            <a:ext cx="1388409" cy="1415583"/>
            <a:chOff x="873208" y="3723345"/>
            <a:chExt cx="1388409" cy="1415583"/>
          </a:xfrm>
          <a:solidFill>
            <a:schemeClr val="bg1"/>
          </a:solidFill>
        </p:grpSpPr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659A0902-E2DA-FD1C-7A27-3BF2CB900781}"/>
                </a:ext>
              </a:extLst>
            </p:cNvPr>
            <p:cNvSpPr txBox="1"/>
            <p:nvPr/>
          </p:nvSpPr>
          <p:spPr>
            <a:xfrm>
              <a:off x="873209" y="3723345"/>
              <a:ext cx="1388408" cy="25736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Susceptibilidad</a:t>
              </a:r>
            </a:p>
          </p:txBody>
        </p:sp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37DFDDAE-3738-EFB5-1989-5D47A35FC5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3208" y="3980714"/>
              <a:ext cx="1302991" cy="115821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481185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18" name="Imagen 17" descr="Mapa&#10;&#10;El contenido generado por IA puede ser incorrecto.">
            <a:extLst>
              <a:ext uri="{FF2B5EF4-FFF2-40B4-BE49-F238E27FC236}">
                <a16:creationId xmlns:a16="http://schemas.microsoft.com/office/drawing/2014/main" id="{A2CB74DE-2216-F424-CF66-F16282E3A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" t="1106" r="2052" b="8579"/>
          <a:stretch/>
        </p:blipFill>
        <p:spPr>
          <a:xfrm>
            <a:off x="0" y="211588"/>
            <a:ext cx="4070126" cy="538629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723860"/>
            <a:ext cx="12192000" cy="1319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EA91465-5702-0D13-A977-A8DCCDEC6D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88" t="4321" r="78835" b="61545"/>
          <a:stretch/>
        </p:blipFill>
        <p:spPr>
          <a:xfrm>
            <a:off x="242384" y="524562"/>
            <a:ext cx="636779" cy="1691397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E091E8B9-E1B2-81C8-EFE4-F90CC3F898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16" y="4599569"/>
            <a:ext cx="829304" cy="79858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0" name="Imagen 19" descr="Mapa&#10;&#10;El contenido generado por IA puede ser incorrecto.">
            <a:extLst>
              <a:ext uri="{FF2B5EF4-FFF2-40B4-BE49-F238E27FC236}">
                <a16:creationId xmlns:a16="http://schemas.microsoft.com/office/drawing/2014/main" id="{5A887C01-A140-0D6F-896D-FAEFDDBE1F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" t="752" r="1902" b="8425"/>
          <a:stretch/>
        </p:blipFill>
        <p:spPr>
          <a:xfrm>
            <a:off x="8285185" y="219275"/>
            <a:ext cx="4057798" cy="53786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3DFD957B-EE5B-B799-0E15-3FB8F0020F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88" t="4321" r="78835" b="61545"/>
          <a:stretch/>
        </p:blipFill>
        <p:spPr>
          <a:xfrm>
            <a:off x="8516093" y="481401"/>
            <a:ext cx="636779" cy="1692780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829E5F11-4A35-F8B0-B6AB-A895EE5CA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8473" y="4599569"/>
            <a:ext cx="829304" cy="79858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2" name="Imagen 21" descr="Mapa&#10;&#10;El contenido generado por IA puede ser incorrecto.">
            <a:extLst>
              <a:ext uri="{FF2B5EF4-FFF2-40B4-BE49-F238E27FC236}">
                <a16:creationId xmlns:a16="http://schemas.microsoft.com/office/drawing/2014/main" id="{FF39A51B-81BC-BFCE-D9AB-93104A2F20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" t="1041" r="1438" b="8141"/>
          <a:stretch/>
        </p:blipFill>
        <p:spPr>
          <a:xfrm>
            <a:off x="4149167" y="219275"/>
            <a:ext cx="4057797" cy="537860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E672C29F-1833-FE8A-2E43-1CE5C923B6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88" t="4321" r="78835" b="61545"/>
          <a:stretch/>
        </p:blipFill>
        <p:spPr>
          <a:xfrm>
            <a:off x="4380108" y="481400"/>
            <a:ext cx="636779" cy="1692780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D9BCBFFB-CFED-5A15-7FD0-2318F246FC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667" y="4591948"/>
            <a:ext cx="829304" cy="79858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1EFD8C5D-E0AF-7DA7-696F-FE4B4853F9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" y="5637723"/>
            <a:ext cx="4070126" cy="1086136"/>
          </a:xfrm>
          <a:prstGeom prst="rect">
            <a:avLst/>
          </a:prstGeom>
        </p:spPr>
      </p:pic>
      <p:pic>
        <p:nvPicPr>
          <p:cNvPr id="61" name="Imagen 60">
            <a:extLst>
              <a:ext uri="{FF2B5EF4-FFF2-40B4-BE49-F238E27FC236}">
                <a16:creationId xmlns:a16="http://schemas.microsoft.com/office/drawing/2014/main" id="{361F1AF1-BC58-D5C7-E342-37E3006EA6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8347" y="5630037"/>
            <a:ext cx="4070126" cy="1086135"/>
          </a:xfrm>
          <a:prstGeom prst="rect">
            <a:avLst/>
          </a:prstGeom>
        </p:spPr>
      </p:pic>
      <p:pic>
        <p:nvPicPr>
          <p:cNvPr id="62" name="Imagen 61">
            <a:extLst>
              <a:ext uri="{FF2B5EF4-FFF2-40B4-BE49-F238E27FC236}">
                <a16:creationId xmlns:a16="http://schemas.microsoft.com/office/drawing/2014/main" id="{1CF944CC-2FC8-78AD-112E-4703E2512E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2855" y="5637723"/>
            <a:ext cx="4070127" cy="108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241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6E74AA38-DA12-4CA9-156C-9F1B86681CEF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42096" y="222011"/>
            <a:chExt cx="10744200" cy="2857500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40B174EB-C35A-8F2C-0974-79F218192F02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92258160-FDCF-5829-6D5D-FA9E55900653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8C79989-0A84-06C8-3C0C-0B034361E512}"/>
                  </a:ext>
                </a:extLst>
              </p:cNvPr>
              <p:cNvSpPr txBox="1"/>
              <p:nvPr/>
            </p:nvSpPr>
            <p:spPr>
              <a:xfrm>
                <a:off x="5374909" y="1137191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SUSCEPTIBILIDAD A SEQUÍAS EXTREMAS</a:t>
                </a:r>
              </a:p>
              <a:p>
                <a:pPr algn="ctr"/>
                <a:r>
                  <a:rPr lang="es-MX" sz="1600" b="1" dirty="0"/>
                  <a:t> A NIVEL DISTRITAL</a:t>
                </a:r>
                <a:endParaRPr lang="es-PE" sz="1600" b="1" dirty="0"/>
              </a:p>
            </p:txBody>
          </p:sp>
          <p:pic>
            <p:nvPicPr>
              <p:cNvPr id="52" name="Imagen 51">
                <a:extLst>
                  <a:ext uri="{FF2B5EF4-FFF2-40B4-BE49-F238E27FC236}">
                    <a16:creationId xmlns:a16="http://schemas.microsoft.com/office/drawing/2014/main" id="{A300B2B9-1BB2-39CF-277E-FAD738CED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Picture 2" descr="Nosotros – CENEPRED">
                <a:extLst>
                  <a:ext uri="{FF2B5EF4-FFF2-40B4-BE49-F238E27FC236}">
                    <a16:creationId xmlns:a16="http://schemas.microsoft.com/office/drawing/2014/main" id="{22C2753A-48B9-3E79-2291-0C65C3F72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9501FCC6-4242-7870-9133-2624EBB39D54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D50F47A4-FEC5-BCB5-E6AE-28E1791944FD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06-A</a:t>
                </a:r>
                <a:endParaRPr lang="es-PE" sz="2000" dirty="0"/>
              </a:p>
            </p:txBody>
          </p:sp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7CD887C8-0015-A9F7-8279-D378F63EB39B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CB536C8-FEBA-3FED-0EE6-D95C08406984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80366910-6D0A-00FC-B08C-488194780FE6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Periodo de retorno 0.2 PMA, SPI-3 Marzo (1981-2024): Extremadamente seco.</a:t>
                </a:r>
                <a:endParaRPr lang="es-PE" sz="1050" dirty="0"/>
              </a:p>
              <a:p>
                <a:r>
                  <a:rPr lang="es-MX" sz="1050" dirty="0"/>
                  <a:t>Mapa de Clasificación Climática del Perú. / INEI: Límites distritales censales.</a:t>
                </a:r>
                <a:endParaRPr lang="es-PE" sz="1050" dirty="0"/>
              </a:p>
            </p:txBody>
          </p:sp>
        </p:grp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06019E-F8AC-0C77-559F-4F36C7928676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B38B0812-0531-6019-29C5-FF1592758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869EAED6-1228-F5A4-5165-B63B75D1052B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BE041C29-9C33-9DE1-9C46-AF7420938EB4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64CD8CB4-7B10-CCA9-23EB-4826353CAE37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5" name="Rectángulo 44">
                <a:extLst>
                  <a:ext uri="{FF2B5EF4-FFF2-40B4-BE49-F238E27FC236}">
                    <a16:creationId xmlns:a16="http://schemas.microsoft.com/office/drawing/2014/main" id="{2391D906-F150-337B-C56F-EEBD58EFDD0A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:a16="http://schemas.microsoft.com/office/drawing/2014/main" id="{D69F41F4-A878-51AF-E89A-E2699522EB6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7DB8A73E-2968-70AC-FC87-DECCA9663D94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793B1B9B-66DF-69CD-3BBD-0A8CFC5D2630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9" name="Rectángulo 48">
                <a:extLst>
                  <a:ext uri="{FF2B5EF4-FFF2-40B4-BE49-F238E27FC236}">
                    <a16:creationId xmlns:a16="http://schemas.microsoft.com/office/drawing/2014/main" id="{040B759C-591D-0D35-5030-44B3B22A2D8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614EAC38-1E7C-4423-06A6-F4152466BDBF}"/>
              </a:ext>
            </a:extLst>
          </p:cNvPr>
          <p:cNvGrpSpPr/>
          <p:nvPr/>
        </p:nvGrpSpPr>
        <p:grpSpPr>
          <a:xfrm>
            <a:off x="842096" y="3294760"/>
            <a:ext cx="10744200" cy="2857500"/>
            <a:chOff x="842096" y="222011"/>
            <a:chExt cx="10744200" cy="2857500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227774E7-6BDD-93FF-74E6-66A0D0105DE5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EB4EE6F4-1206-5A30-ADDE-A62F36CC049C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97ADA2DB-E844-7783-2EFA-EE811997C896}"/>
                  </a:ext>
                </a:extLst>
              </p:cNvPr>
              <p:cNvSpPr txBox="1"/>
              <p:nvPr/>
            </p:nvSpPr>
            <p:spPr>
              <a:xfrm>
                <a:off x="5374909" y="1128773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SUSCEPTIBILIDAD A SEQUÍAS SEVERAS</a:t>
                </a:r>
              </a:p>
              <a:p>
                <a:pPr algn="ctr"/>
                <a:r>
                  <a:rPr lang="es-MX" sz="1600" b="1" dirty="0"/>
                  <a:t>A NIVEL DISTRITAL</a:t>
                </a:r>
                <a:endParaRPr lang="es-PE" sz="1600" b="1" dirty="0"/>
              </a:p>
            </p:txBody>
          </p:sp>
          <p:pic>
            <p:nvPicPr>
              <p:cNvPr id="20" name="Imagen 19">
                <a:extLst>
                  <a:ext uri="{FF2B5EF4-FFF2-40B4-BE49-F238E27FC236}">
                    <a16:creationId xmlns:a16="http://schemas.microsoft.com/office/drawing/2014/main" id="{0F0924A9-13A2-6A2E-0503-5D929B1084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21" name="Picture 2" descr="Nosotros – CENEPRED">
                <a:extLst>
                  <a:ext uri="{FF2B5EF4-FFF2-40B4-BE49-F238E27FC236}">
                    <a16:creationId xmlns:a16="http://schemas.microsoft.com/office/drawing/2014/main" id="{DDC638D3-3213-70CD-DE8E-F3C269DF59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7D2D70B2-EE01-E645-33A2-8870D961B0BE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23" name="CuadroTexto 22">
                <a:extLst>
                  <a:ext uri="{FF2B5EF4-FFF2-40B4-BE49-F238E27FC236}">
                    <a16:creationId xmlns:a16="http://schemas.microsoft.com/office/drawing/2014/main" id="{3D1E9561-0A84-BFD5-A1D0-C8F031C38F2C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06-B</a:t>
                </a:r>
                <a:endParaRPr lang="es-PE" sz="2000" dirty="0"/>
              </a:p>
            </p:txBody>
          </p:sp>
          <p:sp>
            <p:nvSpPr>
              <p:cNvPr id="24" name="Rectángulo 23">
                <a:extLst>
                  <a:ext uri="{FF2B5EF4-FFF2-40B4-BE49-F238E27FC236}">
                    <a16:creationId xmlns:a16="http://schemas.microsoft.com/office/drawing/2014/main" id="{B7B7BAE9-C59E-A49B-ACE6-90D214C746D7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25" name="CuadroTexto 24">
                <a:extLst>
                  <a:ext uri="{FF2B5EF4-FFF2-40B4-BE49-F238E27FC236}">
                    <a16:creationId xmlns:a16="http://schemas.microsoft.com/office/drawing/2014/main" id="{BE69FB7C-D1CB-1E3E-9F2F-354B55FE13CF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26" name="CuadroTexto 25">
                <a:extLst>
                  <a:ext uri="{FF2B5EF4-FFF2-40B4-BE49-F238E27FC236}">
                    <a16:creationId xmlns:a16="http://schemas.microsoft.com/office/drawing/2014/main" id="{C18C0740-06B7-CCE6-3F00-1A99BAEE26A0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Periodo de retorno 0.4 PMA, SPI-3 Marzo (1981-2024): Severamente seco.</a:t>
                </a:r>
                <a:endParaRPr lang="es-PE" sz="1050" dirty="0"/>
              </a:p>
              <a:p>
                <a:r>
                  <a:rPr lang="es-MX" sz="1050" dirty="0"/>
                  <a:t>Mapa de Clasificación Climática del Perú. / INEI: Límites distritales censales.</a:t>
                </a:r>
                <a:endParaRPr lang="es-PE" sz="1050" dirty="0"/>
              </a:p>
            </p:txBody>
          </p:sp>
        </p:grp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CB1E7C82-7767-7F61-F8ED-7AD31946C019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B3C9FA4A-B5EB-A5B2-07D3-C1528A415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15600EF7-A232-A079-5FB2-B80A0E7FF334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35B3A191-DCE0-C7DA-9EBA-65DF0101CE1E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D75358DB-F91C-246E-2CC6-F09BF9D11AFA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B4CC380A-2D3B-E223-7E90-A789636FB46F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5" name="Rectángulo 14">
                <a:extLst>
                  <a:ext uri="{FF2B5EF4-FFF2-40B4-BE49-F238E27FC236}">
                    <a16:creationId xmlns:a16="http://schemas.microsoft.com/office/drawing/2014/main" id="{391E4F59-FF21-F96C-F298-7B5E4EE7B792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6" name="Rectángulo 15">
                <a:extLst>
                  <a:ext uri="{FF2B5EF4-FFF2-40B4-BE49-F238E27FC236}">
                    <a16:creationId xmlns:a16="http://schemas.microsoft.com/office/drawing/2014/main" id="{F2E9C69F-875F-A201-A647-CD408BD32247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5296F310-9B71-918B-8F66-974A2309C0EA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19A1444E-1048-0A13-45AF-7BE2E9C81FAA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2654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6E74AA38-DA12-4CA9-156C-9F1B86681CEF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42096" y="222011"/>
            <a:chExt cx="10744200" cy="2857500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40B174EB-C35A-8F2C-0974-79F218192F02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92258160-FDCF-5829-6D5D-FA9E55900653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8C79989-0A84-06C8-3C0C-0B034361E512}"/>
                  </a:ext>
                </a:extLst>
              </p:cNvPr>
              <p:cNvSpPr txBox="1"/>
              <p:nvPr/>
            </p:nvSpPr>
            <p:spPr>
              <a:xfrm>
                <a:off x="5374909" y="1139920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SUSCEPTIBILIDAD A SEQUÍAS MODERADAS</a:t>
                </a:r>
              </a:p>
              <a:p>
                <a:pPr algn="ctr"/>
                <a:r>
                  <a:rPr lang="es-MX" sz="1600" b="1" dirty="0"/>
                  <a:t>A NIVEL DISTRITAL</a:t>
                </a:r>
                <a:endParaRPr lang="es-PE" sz="1600" b="1" dirty="0"/>
              </a:p>
            </p:txBody>
          </p:sp>
          <p:pic>
            <p:nvPicPr>
              <p:cNvPr id="52" name="Imagen 51">
                <a:extLst>
                  <a:ext uri="{FF2B5EF4-FFF2-40B4-BE49-F238E27FC236}">
                    <a16:creationId xmlns:a16="http://schemas.microsoft.com/office/drawing/2014/main" id="{A300B2B9-1BB2-39CF-277E-FAD738CED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Picture 2" descr="Nosotros – CENEPRED">
                <a:extLst>
                  <a:ext uri="{FF2B5EF4-FFF2-40B4-BE49-F238E27FC236}">
                    <a16:creationId xmlns:a16="http://schemas.microsoft.com/office/drawing/2014/main" id="{22C2753A-48B9-3E79-2291-0C65C3F72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9501FCC6-4242-7870-9133-2624EBB39D54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D50F47A4-FEC5-BCB5-E6AE-28E1791944FD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06-C</a:t>
                </a:r>
                <a:endParaRPr lang="es-PE" sz="2000" dirty="0"/>
              </a:p>
            </p:txBody>
          </p:sp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7CD887C8-0015-A9F7-8279-D378F63EB39B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CB536C8-FEBA-3FED-0EE6-D95C08406984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80366910-6D0A-00FC-B08C-488194780FE6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Periodo de retorno 0.6 PMA, SPI-3 Marzo (1981-2024): Moderadamente seco.</a:t>
                </a:r>
                <a:endParaRPr lang="es-PE" sz="1050" dirty="0"/>
              </a:p>
              <a:p>
                <a:r>
                  <a:rPr lang="es-MX" sz="1050" dirty="0"/>
                  <a:t>Mapa de Clasificación Climática del Perú. / INEI: Límites distritales censales.</a:t>
                </a:r>
                <a:endParaRPr lang="es-PE" sz="1050" dirty="0"/>
              </a:p>
            </p:txBody>
          </p:sp>
        </p:grp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06019E-F8AC-0C77-559F-4F36C7928676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B38B0812-0531-6019-29C5-FF1592758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869EAED6-1228-F5A4-5165-B63B75D1052B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BE041C29-9C33-9DE1-9C46-AF7420938EB4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64CD8CB4-7B10-CCA9-23EB-4826353CAE37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5" name="Rectángulo 44">
                <a:extLst>
                  <a:ext uri="{FF2B5EF4-FFF2-40B4-BE49-F238E27FC236}">
                    <a16:creationId xmlns:a16="http://schemas.microsoft.com/office/drawing/2014/main" id="{2391D906-F150-337B-C56F-EEBD58EFDD0A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:a16="http://schemas.microsoft.com/office/drawing/2014/main" id="{D69F41F4-A878-51AF-E89A-E2699522EB6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7DB8A73E-2968-70AC-FC87-DECCA9663D94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793B1B9B-66DF-69CD-3BBD-0A8CFC5D2630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9" name="Rectángulo 48">
                <a:extLst>
                  <a:ext uri="{FF2B5EF4-FFF2-40B4-BE49-F238E27FC236}">
                    <a16:creationId xmlns:a16="http://schemas.microsoft.com/office/drawing/2014/main" id="{040B759C-591D-0D35-5030-44B3B22A2D8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C751E5CF-E583-A709-7C32-E0D06C52435C}"/>
              </a:ext>
            </a:extLst>
          </p:cNvPr>
          <p:cNvGrpSpPr/>
          <p:nvPr/>
        </p:nvGrpSpPr>
        <p:grpSpPr>
          <a:xfrm>
            <a:off x="873208" y="3723345"/>
            <a:ext cx="1388409" cy="1415583"/>
            <a:chOff x="873208" y="3723345"/>
            <a:chExt cx="1388409" cy="1415583"/>
          </a:xfrm>
          <a:solidFill>
            <a:schemeClr val="bg1"/>
          </a:solidFill>
        </p:grpSpPr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659A0902-E2DA-FD1C-7A27-3BF2CB900781}"/>
                </a:ext>
              </a:extLst>
            </p:cNvPr>
            <p:cNvSpPr txBox="1"/>
            <p:nvPr/>
          </p:nvSpPr>
          <p:spPr>
            <a:xfrm>
              <a:off x="873209" y="3723345"/>
              <a:ext cx="1388408" cy="25736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Susceptibilidad</a:t>
              </a:r>
            </a:p>
          </p:txBody>
        </p:sp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37DFDDAE-3738-EFB5-1989-5D47A35FC5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3208" y="3980714"/>
              <a:ext cx="1302991" cy="115821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3660135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Mapa&#10;&#10;El contenido generado por IA puede ser incorrecto.">
            <a:extLst>
              <a:ext uri="{FF2B5EF4-FFF2-40B4-BE49-F238E27FC236}">
                <a16:creationId xmlns:a16="http://schemas.microsoft.com/office/drawing/2014/main" id="{F19517CE-8E6C-6EBC-7FFB-1BC470D21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" t="1250" r="1414" b="8243"/>
          <a:stretch/>
        </p:blipFill>
        <p:spPr>
          <a:xfrm>
            <a:off x="8285185" y="211588"/>
            <a:ext cx="4070127" cy="538629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7" name="Imagen 6" descr="Mapa&#10;&#10;El contenido generado por IA puede ser incorrecto.">
            <a:extLst>
              <a:ext uri="{FF2B5EF4-FFF2-40B4-BE49-F238E27FC236}">
                <a16:creationId xmlns:a16="http://schemas.microsoft.com/office/drawing/2014/main" id="{ADCF05E5-20ED-9003-BBAA-96DE72AB4B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" t="1004" r="1878" b="8387"/>
          <a:stretch/>
        </p:blipFill>
        <p:spPr>
          <a:xfrm>
            <a:off x="4155268" y="211588"/>
            <a:ext cx="4050877" cy="538629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Imagen 2" descr="Mapa&#10;&#10;El contenido generado por IA puede ser incorrecto.">
            <a:extLst>
              <a:ext uri="{FF2B5EF4-FFF2-40B4-BE49-F238E27FC236}">
                <a16:creationId xmlns:a16="http://schemas.microsoft.com/office/drawing/2014/main" id="{B2A74075-E7E8-82E7-E050-EA09941919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" t="1247" r="1834" b="8077"/>
          <a:stretch/>
        </p:blipFill>
        <p:spPr>
          <a:xfrm>
            <a:off x="0" y="219276"/>
            <a:ext cx="4050877" cy="53786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723860"/>
            <a:ext cx="12192000" cy="1319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75" name="Imagen 74">
            <a:extLst>
              <a:ext uri="{FF2B5EF4-FFF2-40B4-BE49-F238E27FC236}">
                <a16:creationId xmlns:a16="http://schemas.microsoft.com/office/drawing/2014/main" id="{3DFD957B-EE5B-B799-0E15-3FB8F0020F4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88" t="4321" r="78835" b="61545"/>
          <a:stretch/>
        </p:blipFill>
        <p:spPr>
          <a:xfrm>
            <a:off x="4379255" y="481401"/>
            <a:ext cx="636779" cy="169278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EA91465-5702-0D13-A977-A8DCCDEC6D5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88" t="4321" r="78835" b="61545"/>
          <a:stretch/>
        </p:blipFill>
        <p:spPr>
          <a:xfrm>
            <a:off x="242384" y="524562"/>
            <a:ext cx="636779" cy="1691397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E672C29F-1833-FE8A-2E43-1CE5C923B6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88" t="4321" r="78835" b="61545"/>
          <a:stretch/>
        </p:blipFill>
        <p:spPr>
          <a:xfrm>
            <a:off x="8516126" y="481401"/>
            <a:ext cx="636779" cy="1692780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E091E8B9-E1B2-81C8-EFE4-F90CC3F898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016" y="4599569"/>
            <a:ext cx="829304" cy="79858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829E5F11-4A35-F8B0-B6AB-A895EE5CAD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1635" y="4599569"/>
            <a:ext cx="829304" cy="79858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D9BCBFFB-CFED-5A15-7FD0-2318F246FC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1685" y="4591949"/>
            <a:ext cx="829304" cy="79858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CF00DDE-710E-A8DB-02B8-87C23B1C2E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" y="5637723"/>
            <a:ext cx="4070128" cy="108613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0863A7E-0E66-795B-04F7-1F031501A8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7570" y="5637723"/>
            <a:ext cx="4070128" cy="108613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855B203-131E-CE0C-F25A-49340AD1B9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2856" y="5629722"/>
            <a:ext cx="4100110" cy="109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509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F972A0C8-B298-57E5-7B12-778FB5193E08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42096" y="222011"/>
            <a:chExt cx="10744200" cy="2857500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40B174EB-C35A-8F2C-0974-79F218192F02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92258160-FDCF-5829-6D5D-FA9E55900653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CB536C8-FEBA-3FED-0EE6-D95C08406984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8C79989-0A84-06C8-3C0C-0B034361E512}"/>
                  </a:ext>
                </a:extLst>
              </p:cNvPr>
              <p:cNvSpPr txBox="1"/>
              <p:nvPr/>
            </p:nvSpPr>
            <p:spPr>
              <a:xfrm>
                <a:off x="5374909" y="1109165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EXPOSICIÓN A SEQUÍAS METEOROLÓGICAS</a:t>
                </a:r>
              </a:p>
              <a:p>
                <a:pPr algn="ctr"/>
                <a:r>
                  <a:rPr lang="es-MX" sz="1600" b="1" dirty="0"/>
                  <a:t>A NIVEL DISTRITAL</a:t>
                </a:r>
              </a:p>
            </p:txBody>
          </p:sp>
          <p:pic>
            <p:nvPicPr>
              <p:cNvPr id="52" name="Imagen 51">
                <a:extLst>
                  <a:ext uri="{FF2B5EF4-FFF2-40B4-BE49-F238E27FC236}">
                    <a16:creationId xmlns:a16="http://schemas.microsoft.com/office/drawing/2014/main" id="{A300B2B9-1BB2-39CF-277E-FAD738CED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Picture 2" descr="Nosotros – CENEPRED">
                <a:extLst>
                  <a:ext uri="{FF2B5EF4-FFF2-40B4-BE49-F238E27FC236}">
                    <a16:creationId xmlns:a16="http://schemas.microsoft.com/office/drawing/2014/main" id="{22C2753A-48B9-3E79-2291-0C65C3F72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D50F47A4-FEC5-BCB5-E6AE-28E1791944FD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07</a:t>
                </a:r>
                <a:endParaRPr lang="es-PE" sz="2000" dirty="0"/>
              </a:p>
            </p:txBody>
          </p:sp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7CD887C8-0015-A9F7-8279-D378F63EB39B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9501FCC6-4242-7870-9133-2624EBB39D54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80366910-6D0A-00FC-B08C-488194780FE6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MIDAGRI, MINSA, Dirección Regional Agraria Ayacucho, Dirección Regional de Salud Ayacucho, INEI.</a:t>
                </a:r>
                <a:endParaRPr lang="es-PE" sz="1050" dirty="0"/>
              </a:p>
            </p:txBody>
          </p:sp>
        </p:grp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06019E-F8AC-0C77-559F-4F36C7928676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B38B0812-0531-6019-29C5-FF1592758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869EAED6-1228-F5A4-5165-B63B75D1052B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BE041C29-9C33-9DE1-9C46-AF7420938EB4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64CD8CB4-7B10-CCA9-23EB-4826353CAE37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5" name="Rectángulo 44">
                <a:extLst>
                  <a:ext uri="{FF2B5EF4-FFF2-40B4-BE49-F238E27FC236}">
                    <a16:creationId xmlns:a16="http://schemas.microsoft.com/office/drawing/2014/main" id="{2391D906-F150-337B-C56F-EEBD58EFDD0A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:a16="http://schemas.microsoft.com/office/drawing/2014/main" id="{D69F41F4-A878-51AF-E89A-E2699522EB6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7DB8A73E-2968-70AC-FC87-DECCA9663D94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793B1B9B-66DF-69CD-3BBD-0A8CFC5D2630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9" name="Rectángulo 48">
                <a:extLst>
                  <a:ext uri="{FF2B5EF4-FFF2-40B4-BE49-F238E27FC236}">
                    <a16:creationId xmlns:a16="http://schemas.microsoft.com/office/drawing/2014/main" id="{040B759C-591D-0D35-5030-44B3B22A2D8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D0B96C29-0E73-5D2D-3B78-28C96975D86E}"/>
              </a:ext>
            </a:extLst>
          </p:cNvPr>
          <p:cNvGrpSpPr/>
          <p:nvPr/>
        </p:nvGrpSpPr>
        <p:grpSpPr>
          <a:xfrm>
            <a:off x="1050650" y="3778490"/>
            <a:ext cx="1258209" cy="1390589"/>
            <a:chOff x="1050650" y="3778490"/>
            <a:chExt cx="1258209" cy="1390589"/>
          </a:xfrm>
        </p:grpSpPr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115311BE-2496-F895-F97C-2EFC9B2FBA2D}"/>
                </a:ext>
              </a:extLst>
            </p:cNvPr>
            <p:cNvSpPr txBox="1"/>
            <p:nvPr/>
          </p:nvSpPr>
          <p:spPr>
            <a:xfrm>
              <a:off x="1075861" y="3778490"/>
              <a:ext cx="1232998" cy="2573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Exposición</a:t>
              </a:r>
            </a:p>
          </p:txBody>
        </p:sp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7D208198-A24E-2C69-6535-45E0E97D1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0650" y="4035858"/>
              <a:ext cx="1258209" cy="11332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2047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Mapa&#10;&#10;El contenido generado por IA puede ser incorrecto.">
            <a:extLst>
              <a:ext uri="{FF2B5EF4-FFF2-40B4-BE49-F238E27FC236}">
                <a16:creationId xmlns:a16="http://schemas.microsoft.com/office/drawing/2014/main" id="{A7C72CCC-5018-A084-3D9F-9E9781458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" t="1542" r="1717" b="8897"/>
          <a:stretch/>
        </p:blipFill>
        <p:spPr>
          <a:xfrm>
            <a:off x="0" y="258677"/>
            <a:ext cx="4047135" cy="531639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715125"/>
            <a:ext cx="12192000" cy="1319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EA91465-5702-0D13-A977-A8DCCDEC6D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88" t="4321" r="78835" b="61545"/>
          <a:stretch/>
        </p:blipFill>
        <p:spPr>
          <a:xfrm>
            <a:off x="242384" y="523222"/>
            <a:ext cx="636779" cy="169139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88EA604-DD33-A0F7-320B-E6BA2361E4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622158"/>
            <a:ext cx="4047135" cy="108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4775F24-944D-5C08-2125-3469627027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326" y="4643381"/>
            <a:ext cx="723190" cy="76299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18950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663C239-FA97-EEC3-5CC7-0DFB91051F9B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42096" y="222011"/>
            <a:chExt cx="10744200" cy="2857500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40B174EB-C35A-8F2C-0974-79F218192F02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92258160-FDCF-5829-6D5D-FA9E55900653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CB536C8-FEBA-3FED-0EE6-D95C08406984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8C79989-0A84-06C8-3C0C-0B034361E512}"/>
                  </a:ext>
                </a:extLst>
              </p:cNvPr>
              <p:cNvSpPr txBox="1"/>
              <p:nvPr/>
            </p:nvSpPr>
            <p:spPr>
              <a:xfrm>
                <a:off x="5374909" y="1109165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ÍNDICE DE DIMENSIÓN ECONÓMICA</a:t>
                </a:r>
              </a:p>
              <a:p>
                <a:pPr algn="ctr"/>
                <a:r>
                  <a:rPr lang="es-MX" sz="1600" b="1" dirty="0"/>
                  <a:t>A NIVEL DISTRITAL</a:t>
                </a:r>
              </a:p>
            </p:txBody>
          </p:sp>
          <p:pic>
            <p:nvPicPr>
              <p:cNvPr id="52" name="Imagen 51">
                <a:extLst>
                  <a:ext uri="{FF2B5EF4-FFF2-40B4-BE49-F238E27FC236}">
                    <a16:creationId xmlns:a16="http://schemas.microsoft.com/office/drawing/2014/main" id="{A300B2B9-1BB2-39CF-277E-FAD738CED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Picture 2" descr="Nosotros – CENEPRED">
                <a:extLst>
                  <a:ext uri="{FF2B5EF4-FFF2-40B4-BE49-F238E27FC236}">
                    <a16:creationId xmlns:a16="http://schemas.microsoft.com/office/drawing/2014/main" id="{22C2753A-48B9-3E79-2291-0C65C3F72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D50F47A4-FEC5-BCB5-E6AE-28E1791944FD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08</a:t>
                </a:r>
                <a:endParaRPr lang="es-PE" sz="2000" dirty="0"/>
              </a:p>
            </p:txBody>
          </p:sp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9501FCC6-4242-7870-9133-2624EBB39D54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80366910-6D0A-00FC-B08C-488194780FE6}"/>
                  </a:ext>
                </a:extLst>
              </p:cNvPr>
              <p:cNvSpPr txBox="1"/>
              <p:nvPr/>
            </p:nvSpPr>
            <p:spPr>
              <a:xfrm>
                <a:off x="5374909" y="2077101"/>
                <a:ext cx="5498829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MIDAGRI &amp; INEI.</a:t>
                </a:r>
                <a:endParaRPr lang="es-PE" sz="1050" dirty="0"/>
              </a:p>
            </p:txBody>
          </p:sp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7CD887C8-0015-A9F7-8279-D378F63EB39B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06019E-F8AC-0C77-559F-4F36C7928676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B38B0812-0531-6019-29C5-FF1592758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869EAED6-1228-F5A4-5165-B63B75D1052B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BE041C29-9C33-9DE1-9C46-AF7420938EB4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64CD8CB4-7B10-CCA9-23EB-4826353CAE37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5" name="Rectángulo 44">
                <a:extLst>
                  <a:ext uri="{FF2B5EF4-FFF2-40B4-BE49-F238E27FC236}">
                    <a16:creationId xmlns:a16="http://schemas.microsoft.com/office/drawing/2014/main" id="{2391D906-F150-337B-C56F-EEBD58EFDD0A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:a16="http://schemas.microsoft.com/office/drawing/2014/main" id="{D69F41F4-A878-51AF-E89A-E2699522EB6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7DB8A73E-2968-70AC-FC87-DECCA9663D94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793B1B9B-66DF-69CD-3BBD-0A8CFC5D2630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9" name="Rectángulo 48">
                <a:extLst>
                  <a:ext uri="{FF2B5EF4-FFF2-40B4-BE49-F238E27FC236}">
                    <a16:creationId xmlns:a16="http://schemas.microsoft.com/office/drawing/2014/main" id="{040B759C-591D-0D35-5030-44B3B22A2D8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33EC3063-3C81-B65D-2994-6356B93A7BD8}"/>
              </a:ext>
            </a:extLst>
          </p:cNvPr>
          <p:cNvGrpSpPr/>
          <p:nvPr/>
        </p:nvGrpSpPr>
        <p:grpSpPr>
          <a:xfrm>
            <a:off x="842096" y="3383757"/>
            <a:ext cx="10744200" cy="2857500"/>
            <a:chOff x="842096" y="222011"/>
            <a:chExt cx="10744200" cy="2857500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6DC04E3A-EDB5-891F-F1DD-4A580E0BD377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3545B58E-847C-CF38-CA55-8EEE5CBE8628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C4F23E95-00AF-3719-AE7A-54821475584E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53EF6AC4-A409-D484-4413-A3A7ECB50BCE}"/>
                  </a:ext>
                </a:extLst>
              </p:cNvPr>
              <p:cNvSpPr txBox="1"/>
              <p:nvPr/>
            </p:nvSpPr>
            <p:spPr>
              <a:xfrm>
                <a:off x="5374909" y="1109165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ÍNDICE DE DIMENSIÓN SOCIAL</a:t>
                </a:r>
              </a:p>
              <a:p>
                <a:pPr algn="ctr"/>
                <a:r>
                  <a:rPr lang="es-MX" sz="1600" b="1" dirty="0"/>
                  <a:t>A NIVEL DISTRITAL</a:t>
                </a:r>
              </a:p>
            </p:txBody>
          </p:sp>
          <p:pic>
            <p:nvPicPr>
              <p:cNvPr id="23" name="Imagen 22">
                <a:extLst>
                  <a:ext uri="{FF2B5EF4-FFF2-40B4-BE49-F238E27FC236}">
                    <a16:creationId xmlns:a16="http://schemas.microsoft.com/office/drawing/2014/main" id="{01D0B3C7-95F3-796E-9447-1245DE6AAE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24" name="Picture 2" descr="Nosotros – CENEPRED">
                <a:extLst>
                  <a:ext uri="{FF2B5EF4-FFF2-40B4-BE49-F238E27FC236}">
                    <a16:creationId xmlns:a16="http://schemas.microsoft.com/office/drawing/2014/main" id="{3E137CEE-9835-DE0C-4813-A56CDB932EA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25" name="CuadroTexto 24">
                <a:extLst>
                  <a:ext uri="{FF2B5EF4-FFF2-40B4-BE49-F238E27FC236}">
                    <a16:creationId xmlns:a16="http://schemas.microsoft.com/office/drawing/2014/main" id="{8092C467-F8DE-F20D-27C2-268D3B812837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09</a:t>
                </a:r>
                <a:endParaRPr lang="es-PE" sz="2000" dirty="0"/>
              </a:p>
            </p:txBody>
          </p:sp>
          <p:sp>
            <p:nvSpPr>
              <p:cNvPr id="26" name="CuadroTexto 25">
                <a:extLst>
                  <a:ext uri="{FF2B5EF4-FFF2-40B4-BE49-F238E27FC236}">
                    <a16:creationId xmlns:a16="http://schemas.microsoft.com/office/drawing/2014/main" id="{699855A2-50AB-7DCC-3D13-B2B71495E310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33" name="CuadroTexto 32">
                <a:extLst>
                  <a:ext uri="{FF2B5EF4-FFF2-40B4-BE49-F238E27FC236}">
                    <a16:creationId xmlns:a16="http://schemas.microsoft.com/office/drawing/2014/main" id="{52D9D61F-B052-850F-C2A7-11F93BBD69BE}"/>
                  </a:ext>
                </a:extLst>
              </p:cNvPr>
              <p:cNvSpPr txBox="1"/>
              <p:nvPr/>
            </p:nvSpPr>
            <p:spPr>
              <a:xfrm>
                <a:off x="5374909" y="2077100"/>
                <a:ext cx="5498829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MINSA &amp; INEI.</a:t>
                </a:r>
                <a:endParaRPr lang="es-PE" sz="1050" dirty="0"/>
              </a:p>
            </p:txBody>
          </p:sp>
          <p:sp>
            <p:nvSpPr>
              <p:cNvPr id="34" name="Rectángulo 33">
                <a:extLst>
                  <a:ext uri="{FF2B5EF4-FFF2-40B4-BE49-F238E27FC236}">
                    <a16:creationId xmlns:a16="http://schemas.microsoft.com/office/drawing/2014/main" id="{6457BE65-2617-79C3-D4C6-993219E10951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AE95D296-D2FA-838D-22F7-E7DB00DA8816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6ECBA0BA-F147-F0A4-C7CF-44289D246E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89F4B93A-18F6-8DBA-70D2-8E16C418D58C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CB5288AB-8542-6942-C1FF-3D929525E00D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15" name="Rectángulo 14">
                <a:extLst>
                  <a:ext uri="{FF2B5EF4-FFF2-40B4-BE49-F238E27FC236}">
                    <a16:creationId xmlns:a16="http://schemas.microsoft.com/office/drawing/2014/main" id="{AE60EE76-9760-DC7D-C01D-2A99982E0A44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6" name="Rectángulo 15">
                <a:extLst>
                  <a:ext uri="{FF2B5EF4-FFF2-40B4-BE49-F238E27FC236}">
                    <a16:creationId xmlns:a16="http://schemas.microsoft.com/office/drawing/2014/main" id="{3FC601CF-51B6-ADF7-29ED-8A2330D5DC84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7" name="Rectángulo 16">
                <a:extLst>
                  <a:ext uri="{FF2B5EF4-FFF2-40B4-BE49-F238E27FC236}">
                    <a16:creationId xmlns:a16="http://schemas.microsoft.com/office/drawing/2014/main" id="{A697D813-94F2-FE9E-3310-09A5221D9BD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EE1BB853-1CA0-B110-8A26-DBCE855EB2C1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EFB97A81-7A99-642B-08E1-B760121B6C0F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20" name="Rectángulo 19">
                <a:extLst>
                  <a:ext uri="{FF2B5EF4-FFF2-40B4-BE49-F238E27FC236}">
                    <a16:creationId xmlns:a16="http://schemas.microsoft.com/office/drawing/2014/main" id="{BF5C7E8D-DC84-B61C-3F55-8CE3789B3467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5358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663C239-FA97-EEC3-5CC7-0DFB91051F9B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42096" y="222011"/>
            <a:chExt cx="10744200" cy="2857500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40B174EB-C35A-8F2C-0974-79F218192F02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92258160-FDCF-5829-6D5D-FA9E55900653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CB536C8-FEBA-3FED-0EE6-D95C08406984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8C79989-0A84-06C8-3C0C-0B034361E512}"/>
                  </a:ext>
                </a:extLst>
              </p:cNvPr>
              <p:cNvSpPr txBox="1"/>
              <p:nvPr/>
            </p:nvSpPr>
            <p:spPr>
              <a:xfrm>
                <a:off x="5374909" y="1109165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ÍNDICE DE DIMENSIÓN AMBIENTAL</a:t>
                </a:r>
              </a:p>
              <a:p>
                <a:pPr algn="ctr"/>
                <a:r>
                  <a:rPr lang="es-MX" sz="1600" b="1" dirty="0"/>
                  <a:t>A NIVEL DISTRITAL</a:t>
                </a:r>
              </a:p>
            </p:txBody>
          </p:sp>
          <p:pic>
            <p:nvPicPr>
              <p:cNvPr id="52" name="Imagen 51">
                <a:extLst>
                  <a:ext uri="{FF2B5EF4-FFF2-40B4-BE49-F238E27FC236}">
                    <a16:creationId xmlns:a16="http://schemas.microsoft.com/office/drawing/2014/main" id="{A300B2B9-1BB2-39CF-277E-FAD738CED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Picture 2" descr="Nosotros – CENEPRED">
                <a:extLst>
                  <a:ext uri="{FF2B5EF4-FFF2-40B4-BE49-F238E27FC236}">
                    <a16:creationId xmlns:a16="http://schemas.microsoft.com/office/drawing/2014/main" id="{22C2753A-48B9-3E79-2291-0C65C3F72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D50F47A4-FEC5-BCB5-E6AE-28E1791944FD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10</a:t>
                </a:r>
                <a:endParaRPr lang="es-PE" sz="2000" dirty="0"/>
              </a:p>
            </p:txBody>
          </p:sp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9501FCC6-4242-7870-9133-2624EBB39D54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80366910-6D0A-00FC-B08C-488194780FE6}"/>
                  </a:ext>
                </a:extLst>
              </p:cNvPr>
              <p:cNvSpPr txBox="1"/>
              <p:nvPr/>
            </p:nvSpPr>
            <p:spPr>
              <a:xfrm>
                <a:off x="5374909" y="2077100"/>
                <a:ext cx="5498829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SERNANP &amp; INEI.</a:t>
                </a:r>
                <a:endParaRPr lang="es-PE" sz="1050" dirty="0"/>
              </a:p>
            </p:txBody>
          </p:sp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7CD887C8-0015-A9F7-8279-D378F63EB39B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06019E-F8AC-0C77-559F-4F36C7928676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B38B0812-0531-6019-29C5-FF1592758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869EAED6-1228-F5A4-5165-B63B75D1052B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BE041C29-9C33-9DE1-9C46-AF7420938EB4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64CD8CB4-7B10-CCA9-23EB-4826353CAE37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5" name="Rectángulo 44">
                <a:extLst>
                  <a:ext uri="{FF2B5EF4-FFF2-40B4-BE49-F238E27FC236}">
                    <a16:creationId xmlns:a16="http://schemas.microsoft.com/office/drawing/2014/main" id="{2391D906-F150-337B-C56F-EEBD58EFDD0A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:a16="http://schemas.microsoft.com/office/drawing/2014/main" id="{D69F41F4-A878-51AF-E89A-E2699522EB6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7DB8A73E-2968-70AC-FC87-DECCA9663D94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793B1B9B-66DF-69CD-3BBD-0A8CFC5D2630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9" name="Rectángulo 48">
                <a:extLst>
                  <a:ext uri="{FF2B5EF4-FFF2-40B4-BE49-F238E27FC236}">
                    <a16:creationId xmlns:a16="http://schemas.microsoft.com/office/drawing/2014/main" id="{040B759C-591D-0D35-5030-44B3B22A2D8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E4020DE7-891C-0EBE-10F3-628B58A70037}"/>
              </a:ext>
            </a:extLst>
          </p:cNvPr>
          <p:cNvGrpSpPr/>
          <p:nvPr/>
        </p:nvGrpSpPr>
        <p:grpSpPr>
          <a:xfrm>
            <a:off x="1050650" y="3593825"/>
            <a:ext cx="1446360" cy="1620273"/>
            <a:chOff x="1050650" y="3593825"/>
            <a:chExt cx="1446360" cy="1620273"/>
          </a:xfrm>
        </p:grpSpPr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115311BE-2496-F895-F97C-2EFC9B2FBA2D}"/>
                </a:ext>
              </a:extLst>
            </p:cNvPr>
            <p:cNvSpPr txBox="1"/>
            <p:nvPr/>
          </p:nvSpPr>
          <p:spPr>
            <a:xfrm>
              <a:off x="1050650" y="3593825"/>
              <a:ext cx="1446360" cy="4420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Índice de Dimensión Económica</a:t>
              </a:r>
            </a:p>
          </p:txBody>
        </p:sp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66697980-B1C9-2A5C-B404-11E94E1CA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0650" y="4016024"/>
              <a:ext cx="1330215" cy="1198074"/>
            </a:xfrm>
            <a:prstGeom prst="rect">
              <a:avLst/>
            </a:prstGeom>
          </p:spPr>
        </p:pic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4C79FFBA-0B1F-0A03-67C1-AF4CFFC872DF}"/>
              </a:ext>
            </a:extLst>
          </p:cNvPr>
          <p:cNvGrpSpPr/>
          <p:nvPr/>
        </p:nvGrpSpPr>
        <p:grpSpPr>
          <a:xfrm>
            <a:off x="3468444" y="3593825"/>
            <a:ext cx="1446360" cy="1620273"/>
            <a:chOff x="1050650" y="3593825"/>
            <a:chExt cx="1446360" cy="1620273"/>
          </a:xfrm>
        </p:grpSpPr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538197CD-9358-8CD7-F529-27F42D059271}"/>
                </a:ext>
              </a:extLst>
            </p:cNvPr>
            <p:cNvSpPr txBox="1"/>
            <p:nvPr/>
          </p:nvSpPr>
          <p:spPr>
            <a:xfrm>
              <a:off x="1050650" y="3593825"/>
              <a:ext cx="1446360" cy="4420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Índice de Dimensión Social </a:t>
              </a:r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B57D4F6A-FE52-7FC7-CCA1-C78931F19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0650" y="4016024"/>
              <a:ext cx="1330215" cy="1198074"/>
            </a:xfrm>
            <a:prstGeom prst="rect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8253BA89-9494-5205-0941-5E19A7F1FFAE}"/>
              </a:ext>
            </a:extLst>
          </p:cNvPr>
          <p:cNvGrpSpPr/>
          <p:nvPr/>
        </p:nvGrpSpPr>
        <p:grpSpPr>
          <a:xfrm>
            <a:off x="6102705" y="3587289"/>
            <a:ext cx="1446360" cy="1620273"/>
            <a:chOff x="1050650" y="3593825"/>
            <a:chExt cx="1446360" cy="1620273"/>
          </a:xfrm>
        </p:grpSpPr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BFE6110C-778D-AE9E-82BA-9EC316D96664}"/>
                </a:ext>
              </a:extLst>
            </p:cNvPr>
            <p:cNvSpPr txBox="1"/>
            <p:nvPr/>
          </p:nvSpPr>
          <p:spPr>
            <a:xfrm>
              <a:off x="1050650" y="3593825"/>
              <a:ext cx="1446360" cy="4420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Índice de Dimensión Ambiental </a:t>
              </a:r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38C9B573-A8CF-BA04-3800-2D1AB1E27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0650" y="4016024"/>
              <a:ext cx="1330215" cy="1198074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34CD89D1-C175-6FA0-1EB8-4E72EE50BAC3}"/>
              </a:ext>
            </a:extLst>
          </p:cNvPr>
          <p:cNvSpPr txBox="1"/>
          <p:nvPr/>
        </p:nvSpPr>
        <p:spPr>
          <a:xfrm>
            <a:off x="842096" y="5432616"/>
            <a:ext cx="60970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dirty="0"/>
              <a:t>( [</a:t>
            </a:r>
            <a:r>
              <a:rPr lang="es-PE" dirty="0" err="1"/>
              <a:t>Pe_TAnalf</a:t>
            </a:r>
            <a:r>
              <a:rPr lang="es-PE" dirty="0"/>
              <a:t>] * 0.125)+( [Pes_P1NBI] * 0.125)+( [</a:t>
            </a:r>
            <a:r>
              <a:rPr lang="es-PE" dirty="0" err="1"/>
              <a:t>Pes_x_Anem</a:t>
            </a:r>
            <a:r>
              <a:rPr lang="es-PE" dirty="0"/>
              <a:t>] * 0.125)+( [</a:t>
            </a:r>
            <a:r>
              <a:rPr lang="es-PE" dirty="0" err="1"/>
              <a:t>Pes_x_DCro</a:t>
            </a:r>
            <a:r>
              <a:rPr lang="es-PE" dirty="0"/>
              <a:t>] * 0.125)+( [</a:t>
            </a:r>
            <a:r>
              <a:rPr lang="es-PE" dirty="0" err="1"/>
              <a:t>Pes_DCARP</a:t>
            </a:r>
            <a:r>
              <a:rPr lang="es-PE" dirty="0"/>
              <a:t>] * 0.125)+( [</a:t>
            </a:r>
            <a:r>
              <a:rPr lang="es-PE" dirty="0" err="1"/>
              <a:t>Pes_Pj_PNP</a:t>
            </a:r>
            <a:r>
              <a:rPr lang="es-PE" dirty="0"/>
              <a:t>] * 0.125)+( [</a:t>
            </a:r>
            <a:r>
              <a:rPr lang="es-PE" dirty="0" err="1"/>
              <a:t>Pes_PPrCom</a:t>
            </a:r>
            <a:r>
              <a:rPr lang="es-PE" dirty="0"/>
              <a:t>] * 0.125)+( [Pes_PPob65] * 0.125)</a:t>
            </a:r>
          </a:p>
        </p:txBody>
      </p:sp>
    </p:spTree>
    <p:extLst>
      <p:ext uri="{BB962C8B-B14F-4D97-AF65-F5344CB8AC3E}">
        <p14:creationId xmlns:p14="http://schemas.microsoft.com/office/powerpoint/2010/main" val="2012384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Mapa&#10;&#10;El contenido generado por IA puede ser incorrecto.">
            <a:extLst>
              <a:ext uri="{FF2B5EF4-FFF2-40B4-BE49-F238E27FC236}">
                <a16:creationId xmlns:a16="http://schemas.microsoft.com/office/drawing/2014/main" id="{5C290A02-03FD-1633-F785-3B3C91C0E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" t="2084" r="2812" b="8947"/>
          <a:stretch/>
        </p:blipFill>
        <p:spPr>
          <a:xfrm>
            <a:off x="4097733" y="224130"/>
            <a:ext cx="4031886" cy="536905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0" name="Imagen 29" descr="Mapa&#10;&#10;El contenido generado por IA puede ser incorrecto.">
            <a:extLst>
              <a:ext uri="{FF2B5EF4-FFF2-40B4-BE49-F238E27FC236}">
                <a16:creationId xmlns:a16="http://schemas.microsoft.com/office/drawing/2014/main" id="{3C396999-30DE-84E3-17D7-3116ADFCD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" t="1332" r="1986" b="8008"/>
          <a:stretch/>
        </p:blipFill>
        <p:spPr>
          <a:xfrm>
            <a:off x="8210711" y="211587"/>
            <a:ext cx="4031886" cy="537418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0" name="Imagen 9" descr="Mapa&#10;&#10;El contenido generado por IA puede ser incorrecto.">
            <a:extLst>
              <a:ext uri="{FF2B5EF4-FFF2-40B4-BE49-F238E27FC236}">
                <a16:creationId xmlns:a16="http://schemas.microsoft.com/office/drawing/2014/main" id="{796CAB35-B69D-DC5B-25A2-C232DB77C0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" t="1745" r="2305" b="8418"/>
          <a:stretch/>
        </p:blipFill>
        <p:spPr>
          <a:xfrm>
            <a:off x="1" y="211588"/>
            <a:ext cx="4047134" cy="537418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715125"/>
            <a:ext cx="12192000" cy="131957"/>
          </a:xfrm>
          <a:prstGeom prst="rect">
            <a:avLst/>
          </a:prstGeom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EA91465-5702-0D13-A977-A8DCCDEC6D5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88" t="4321" r="78835" b="61545"/>
          <a:stretch/>
        </p:blipFill>
        <p:spPr>
          <a:xfrm>
            <a:off x="242384" y="523222"/>
            <a:ext cx="636779" cy="169139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53C36B7-B4ED-BD7E-D7D6-321425D7CB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635125"/>
            <a:ext cx="4047135" cy="108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CFE72C68-F023-CFF1-1D01-BE0DC9560D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189" y="4549140"/>
            <a:ext cx="872601" cy="86290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2B0296EF-CE4C-45C4-1797-4292869B75D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88" t="4321" r="78835" b="61545"/>
          <a:stretch/>
        </p:blipFill>
        <p:spPr>
          <a:xfrm>
            <a:off x="4340116" y="523222"/>
            <a:ext cx="636779" cy="1691397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4D2A2981-A5B8-CD38-C574-FEAE19A8AE6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88" t="4321" r="78835" b="61545"/>
          <a:stretch/>
        </p:blipFill>
        <p:spPr>
          <a:xfrm>
            <a:off x="8437847" y="523222"/>
            <a:ext cx="636779" cy="1691397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B484C06A-B759-1DF5-63AC-48ED95C699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97732" y="5635125"/>
            <a:ext cx="4047133" cy="108000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61B8DB08-430A-7C9B-BB2E-A4AF9369EB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95462" y="5635125"/>
            <a:ext cx="4047135" cy="1080000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EDEA2EED-1393-7094-DCBC-F7BB7C6583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6481" y="4549140"/>
            <a:ext cx="869346" cy="86290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D3619706-772E-AC29-4D37-044FEF976AA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86963" y="4524190"/>
            <a:ext cx="856097" cy="84975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08619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upo 41">
            <a:extLst>
              <a:ext uri="{FF2B5EF4-FFF2-40B4-BE49-F238E27FC236}">
                <a16:creationId xmlns:a16="http://schemas.microsoft.com/office/drawing/2014/main" id="{BEB77D60-F919-BBBA-1FBF-99F2B858CE64}"/>
              </a:ext>
            </a:extLst>
          </p:cNvPr>
          <p:cNvGrpSpPr/>
          <p:nvPr/>
        </p:nvGrpSpPr>
        <p:grpSpPr>
          <a:xfrm>
            <a:off x="807720" y="723900"/>
            <a:ext cx="10744200" cy="2857500"/>
            <a:chOff x="807720" y="723900"/>
            <a:chExt cx="10744200" cy="2857500"/>
          </a:xfrm>
        </p:grpSpPr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id="{9D55B694-9CAF-CED7-D9AB-7182A6FA4D27}"/>
                </a:ext>
              </a:extLst>
            </p:cNvPr>
            <p:cNvGrpSpPr/>
            <p:nvPr/>
          </p:nvGrpSpPr>
          <p:grpSpPr>
            <a:xfrm>
              <a:off x="4727209" y="847672"/>
              <a:ext cx="6702790" cy="2624596"/>
              <a:chOff x="5374909" y="65853"/>
              <a:chExt cx="6702790" cy="2624596"/>
            </a:xfrm>
          </p:grpSpPr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A7C5CBAA-86C4-07E0-9696-0AF6846A5B60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11" name="CuadroTexto 10">
                <a:extLst>
                  <a:ext uri="{FF2B5EF4-FFF2-40B4-BE49-F238E27FC236}">
                    <a16:creationId xmlns:a16="http://schemas.microsoft.com/office/drawing/2014/main" id="{2147D7B9-3F66-E4ED-7B85-16E5C2EA615F}"/>
                  </a:ext>
                </a:extLst>
              </p:cNvPr>
              <p:cNvSpPr txBox="1"/>
              <p:nvPr/>
            </p:nvSpPr>
            <p:spPr>
              <a:xfrm>
                <a:off x="5374909" y="1109165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EVENTOS MODERADOS DEL SPI-3 MARZO</a:t>
                </a:r>
              </a:p>
              <a:p>
                <a:pPr algn="ctr"/>
                <a:r>
                  <a:rPr lang="es-PE" sz="1600" b="1" dirty="0"/>
                  <a:t>DEL PERIODO 1981 - 2024</a:t>
                </a:r>
              </a:p>
            </p:txBody>
          </p:sp>
          <p:pic>
            <p:nvPicPr>
              <p:cNvPr id="13" name="Imagen 12">
                <a:extLst>
                  <a:ext uri="{FF2B5EF4-FFF2-40B4-BE49-F238E27FC236}">
                    <a16:creationId xmlns:a16="http://schemas.microsoft.com/office/drawing/2014/main" id="{1DEA0DBE-5BF8-C675-898C-0ECF77399A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1026" name="Picture 2" descr="Nosotros – CENEPRED">
                <a:extLst>
                  <a:ext uri="{FF2B5EF4-FFF2-40B4-BE49-F238E27FC236}">
                    <a16:creationId xmlns:a16="http://schemas.microsoft.com/office/drawing/2014/main" id="{CA912821-C24D-3F04-8AC3-083C76708B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454A185E-D734-1FC1-4F84-2B527FFB2AD6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BC6042D3-CC20-EBBC-CE82-25A8AA8B17CF}"/>
                  </a:ext>
                </a:extLst>
              </p:cNvPr>
              <p:cNvSpPr txBox="1"/>
              <p:nvPr/>
            </p:nvSpPr>
            <p:spPr>
              <a:xfrm>
                <a:off x="5374909" y="2077101"/>
                <a:ext cx="5498829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SPI-3 Marzo. Periodo 1981-2024</a:t>
                </a:r>
              </a:p>
              <a:p>
                <a:r>
                  <a:rPr lang="es-MX" sz="1050" dirty="0"/>
                  <a:t>SPI -1.5 a -1.0: Moderadamente seco (Eventos extremos)</a:t>
                </a:r>
                <a:endParaRPr lang="es-PE" sz="1050" dirty="0"/>
              </a:p>
            </p:txBody>
          </p: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C1F39365-19DA-72B8-6B01-0393FB44C6AC}"/>
                  </a:ext>
                </a:extLst>
              </p:cNvPr>
              <p:cNvSpPr txBox="1"/>
              <p:nvPr/>
            </p:nvSpPr>
            <p:spPr>
              <a:xfrm>
                <a:off x="10873739" y="2078449"/>
                <a:ext cx="1203958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02-C</a:t>
                </a:r>
                <a:endParaRPr lang="es-PE" sz="2000" dirty="0"/>
              </a:p>
            </p:txBody>
          </p:sp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1AD0C649-2E68-C81E-ED8B-D9E91EB1F641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id="{09D60165-5D1E-F8A8-20C9-A23BBF26EDE7}"/>
                </a:ext>
              </a:extLst>
            </p:cNvPr>
            <p:cNvSpPr/>
            <p:nvPr/>
          </p:nvSpPr>
          <p:spPr>
            <a:xfrm>
              <a:off x="807720" y="723900"/>
              <a:ext cx="10744200" cy="2857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69F361E7-8AD1-B199-BD39-7AC453981ACD}"/>
                </a:ext>
              </a:extLst>
            </p:cNvPr>
            <p:cNvSpPr txBox="1"/>
            <p:nvPr/>
          </p:nvSpPr>
          <p:spPr>
            <a:xfrm>
              <a:off x="929642" y="2259450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1:1 180 000</a:t>
              </a:r>
              <a:endParaRPr lang="es-PE" sz="1100" dirty="0"/>
            </a:p>
          </p:txBody>
        </p:sp>
        <p:pic>
          <p:nvPicPr>
            <p:cNvPr id="33" name="Imagen 32">
              <a:extLst>
                <a:ext uri="{FF2B5EF4-FFF2-40B4-BE49-F238E27FC236}">
                  <a16:creationId xmlns:a16="http://schemas.microsoft.com/office/drawing/2014/main" id="{67AE6502-CD3D-BF7A-92C5-973CEA1A0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9642" y="3142335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41" name="Grupo 40">
              <a:extLst>
                <a:ext uri="{FF2B5EF4-FFF2-40B4-BE49-F238E27FC236}">
                  <a16:creationId xmlns:a16="http://schemas.microsoft.com/office/drawing/2014/main" id="{2FAC17D2-5860-DA98-0268-7B7DF9E25038}"/>
                </a:ext>
              </a:extLst>
            </p:cNvPr>
            <p:cNvGrpSpPr/>
            <p:nvPr/>
          </p:nvGrpSpPr>
          <p:grpSpPr>
            <a:xfrm>
              <a:off x="929642" y="866605"/>
              <a:ext cx="2062773" cy="1321190"/>
              <a:chOff x="960122" y="866605"/>
              <a:chExt cx="2062773" cy="1321190"/>
            </a:xfrm>
          </p:grpSpPr>
          <p:sp>
            <p:nvSpPr>
              <p:cNvPr id="34" name="CuadroTexto 33">
                <a:extLst>
                  <a:ext uri="{FF2B5EF4-FFF2-40B4-BE49-F238E27FC236}">
                    <a16:creationId xmlns:a16="http://schemas.microsoft.com/office/drawing/2014/main" id="{40978D59-99E7-12FF-ED29-4273F11695FB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35" name="Rectángulo 34">
                <a:extLst>
                  <a:ext uri="{FF2B5EF4-FFF2-40B4-BE49-F238E27FC236}">
                    <a16:creationId xmlns:a16="http://schemas.microsoft.com/office/drawing/2014/main" id="{2CD2E93B-BDC1-9563-4A73-E14D4948AD15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6" name="Rectángulo 35">
                <a:extLst>
                  <a:ext uri="{FF2B5EF4-FFF2-40B4-BE49-F238E27FC236}">
                    <a16:creationId xmlns:a16="http://schemas.microsoft.com/office/drawing/2014/main" id="{741A9274-EF79-0DA6-746F-1EC65AAA1A64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7" name="Rectángulo 36">
                <a:extLst>
                  <a:ext uri="{FF2B5EF4-FFF2-40B4-BE49-F238E27FC236}">
                    <a16:creationId xmlns:a16="http://schemas.microsoft.com/office/drawing/2014/main" id="{91208AB5-BFBC-C7E0-6CD4-7BA5E608791D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8" name="Rectángulo 37">
                <a:extLst>
                  <a:ext uri="{FF2B5EF4-FFF2-40B4-BE49-F238E27FC236}">
                    <a16:creationId xmlns:a16="http://schemas.microsoft.com/office/drawing/2014/main" id="{342E5068-B0E3-8C07-6946-6C00DEEBA441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9" name="CuadroTexto 38">
                <a:extLst>
                  <a:ext uri="{FF2B5EF4-FFF2-40B4-BE49-F238E27FC236}">
                    <a16:creationId xmlns:a16="http://schemas.microsoft.com/office/drawing/2014/main" id="{31C0CA4E-D99E-07F3-B8A6-6876D6769E9F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0" name="Rectángulo 39">
                <a:extLst>
                  <a:ext uri="{FF2B5EF4-FFF2-40B4-BE49-F238E27FC236}">
                    <a16:creationId xmlns:a16="http://schemas.microsoft.com/office/drawing/2014/main" id="{8B0C4C58-0633-00A2-8287-8E023D08D74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659A0902-E2DA-FD1C-7A27-3BF2CB900781}"/>
              </a:ext>
            </a:extLst>
          </p:cNvPr>
          <p:cNvSpPr txBox="1"/>
          <p:nvPr/>
        </p:nvSpPr>
        <p:spPr>
          <a:xfrm>
            <a:off x="907251" y="3723345"/>
            <a:ext cx="1622589" cy="442035"/>
          </a:xfrm>
          <a:prstGeom prst="rect">
            <a:avLst/>
          </a:prstGeom>
          <a:noFill/>
          <a:ln>
            <a:noFill/>
          </a:ln>
        </p:spPr>
        <p:txBody>
          <a:bodyPr wrap="square" lIns="0" tIns="36000" rIns="0" bIns="36000" rtlCol="0">
            <a:spAutoFit/>
          </a:bodyPr>
          <a:lstStyle/>
          <a:p>
            <a:r>
              <a:rPr lang="es-MX" sz="1200" b="1" dirty="0"/>
              <a:t>Recuento SPI-3 Marzo</a:t>
            </a:r>
          </a:p>
          <a:p>
            <a:r>
              <a:rPr lang="es-MX" sz="1200" b="1" dirty="0"/>
              <a:t>(Moderadamente seco)</a:t>
            </a:r>
            <a:endParaRPr lang="es-PE" sz="1100" b="1" dirty="0"/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7919D785-9C95-003E-760A-0E20F757E9DB}"/>
              </a:ext>
            </a:extLst>
          </p:cNvPr>
          <p:cNvGrpSpPr/>
          <p:nvPr/>
        </p:nvGrpSpPr>
        <p:grpSpPr>
          <a:xfrm>
            <a:off x="2964180" y="3723345"/>
            <a:ext cx="1554481" cy="1737435"/>
            <a:chOff x="2964180" y="3723345"/>
            <a:chExt cx="1554481" cy="1737435"/>
          </a:xfrm>
        </p:grpSpPr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47B5A140-2F17-CAFC-0B3E-41012AF96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64180" y="4165380"/>
              <a:ext cx="1219200" cy="1295400"/>
            </a:xfrm>
            <a:prstGeom prst="rect">
              <a:avLst/>
            </a:prstGeom>
          </p:spPr>
        </p:pic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72CD8A22-99E0-5BEB-0ECE-E586CD96D837}"/>
                </a:ext>
              </a:extLst>
            </p:cNvPr>
            <p:cNvSpPr txBox="1"/>
            <p:nvPr/>
          </p:nvSpPr>
          <p:spPr>
            <a:xfrm>
              <a:off x="2964181" y="3723345"/>
              <a:ext cx="1554480" cy="442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Recuento SPI-3 Marzo</a:t>
              </a:r>
            </a:p>
            <a:p>
              <a:r>
                <a:rPr lang="es-MX" sz="1200" b="1" dirty="0"/>
                <a:t>(Severamente seco)</a:t>
              </a:r>
              <a:endParaRPr lang="es-PE" sz="1100" b="1" dirty="0"/>
            </a:p>
          </p:txBody>
        </p:sp>
      </p:grpSp>
      <p:pic>
        <p:nvPicPr>
          <p:cNvPr id="12" name="Imagen 11">
            <a:extLst>
              <a:ext uri="{FF2B5EF4-FFF2-40B4-BE49-F238E27FC236}">
                <a16:creationId xmlns:a16="http://schemas.microsoft.com/office/drawing/2014/main" id="{E95C30C3-01C8-BC05-98E7-7A8A045C66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251" y="4165380"/>
            <a:ext cx="12192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785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40B174EB-C35A-8F2C-0974-79F218192F02}"/>
              </a:ext>
            </a:extLst>
          </p:cNvPr>
          <p:cNvSpPr/>
          <p:nvPr/>
        </p:nvSpPr>
        <p:spPr>
          <a:xfrm>
            <a:off x="842096" y="222011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08C79989-0A84-06C8-3C0C-0B034361E512}"/>
              </a:ext>
            </a:extLst>
          </p:cNvPr>
          <p:cNvSpPr txBox="1"/>
          <p:nvPr/>
        </p:nvSpPr>
        <p:spPr>
          <a:xfrm>
            <a:off x="4761585" y="1389094"/>
            <a:ext cx="6702787" cy="61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 SUPERFICIE AGRÍCOLA BAJO SECANO</a:t>
            </a:r>
          </a:p>
          <a:p>
            <a:pPr algn="ctr"/>
            <a:r>
              <a:rPr lang="es-MX" sz="1400" dirty="0"/>
              <a:t>ÍNDICE DE DIMENSIÓN ECONÓMICA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50F47A4-FEC5-BCB5-E6AE-28E1791944FD}"/>
              </a:ext>
            </a:extLst>
          </p:cNvPr>
          <p:cNvSpPr txBox="1"/>
          <p:nvPr/>
        </p:nvSpPr>
        <p:spPr>
          <a:xfrm>
            <a:off x="10260415" y="2358377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08-A</a:t>
            </a:r>
            <a:endParaRPr lang="es-PE" sz="2000" dirty="0"/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80366910-6D0A-00FC-B08C-488194780FE6}"/>
              </a:ext>
            </a:extLst>
          </p:cNvPr>
          <p:cNvSpPr txBox="1"/>
          <p:nvPr/>
        </p:nvSpPr>
        <p:spPr>
          <a:xfrm>
            <a:off x="4761585" y="2357031"/>
            <a:ext cx="5498829" cy="449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MIDAGRI &amp; INEI: IV Censo Nacional Agropecuario (2012)</a:t>
            </a:r>
            <a:endParaRPr lang="es-PE" sz="1050" dirty="0"/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BCB536C8-FEBA-3FED-0EE6-D95C08406984}"/>
              </a:ext>
            </a:extLst>
          </p:cNvPr>
          <p:cNvSpPr txBox="1"/>
          <p:nvPr/>
        </p:nvSpPr>
        <p:spPr>
          <a:xfrm>
            <a:off x="4761585" y="345783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506019E-F8AC-0C77-559F-4F36C7928676}"/>
              </a:ext>
            </a:extLst>
          </p:cNvPr>
          <p:cNvSpPr txBox="1"/>
          <p:nvPr/>
        </p:nvSpPr>
        <p:spPr>
          <a:xfrm>
            <a:off x="964018" y="1757561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B38B0812-0531-6019-29C5-FF1592758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2640446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2" name="Grupo 31">
            <a:extLst>
              <a:ext uri="{FF2B5EF4-FFF2-40B4-BE49-F238E27FC236}">
                <a16:creationId xmlns:a16="http://schemas.microsoft.com/office/drawing/2014/main" id="{869EAED6-1228-F5A4-5165-B63B75D1052B}"/>
              </a:ext>
            </a:extLst>
          </p:cNvPr>
          <p:cNvGrpSpPr/>
          <p:nvPr/>
        </p:nvGrpSpPr>
        <p:grpSpPr>
          <a:xfrm>
            <a:off x="964018" y="364716"/>
            <a:ext cx="2062773" cy="1321190"/>
            <a:chOff x="960122" y="866605"/>
            <a:chExt cx="2062773" cy="1321190"/>
          </a:xfrm>
        </p:grpSpPr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BE041C29-9C33-9DE1-9C46-AF7420938EB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64CD8CB4-7B10-CCA9-23EB-4826353CAE37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2391D906-F150-337B-C56F-EEBD58EFDD0A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D69F41F4-A878-51AF-E89A-E2699522EB64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7DB8A73E-2968-70AC-FC87-DECCA9663D94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793B1B9B-66DF-69CD-3BBD-0A8CFC5D2630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49" name="Rectángulo 48">
              <a:extLst>
                <a:ext uri="{FF2B5EF4-FFF2-40B4-BE49-F238E27FC236}">
                  <a16:creationId xmlns:a16="http://schemas.microsoft.com/office/drawing/2014/main" id="{040B759C-591D-0D35-5030-44B3B22A2D8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2" name="Imagen 51">
            <a:extLst>
              <a:ext uri="{FF2B5EF4-FFF2-40B4-BE49-F238E27FC236}">
                <a16:creationId xmlns:a16="http://schemas.microsoft.com/office/drawing/2014/main" id="{A300B2B9-1BB2-39CF-277E-FAD738CEDC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479517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3" name="Picture 2" descr="Nosotros – CENEPRED">
            <a:extLst>
              <a:ext uri="{FF2B5EF4-FFF2-40B4-BE49-F238E27FC236}">
                <a16:creationId xmlns:a16="http://schemas.microsoft.com/office/drawing/2014/main" id="{22C2753A-48B9-3E79-2291-0C65C3F72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500668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4" name="CuadroTexto 53">
            <a:extLst>
              <a:ext uri="{FF2B5EF4-FFF2-40B4-BE49-F238E27FC236}">
                <a16:creationId xmlns:a16="http://schemas.microsoft.com/office/drawing/2014/main" id="{9501FCC6-4242-7870-9133-2624EBB39D54}"/>
              </a:ext>
            </a:extLst>
          </p:cNvPr>
          <p:cNvSpPr txBox="1"/>
          <p:nvPr/>
        </p:nvSpPr>
        <p:spPr>
          <a:xfrm>
            <a:off x="4761587" y="2026960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7CD887C8-0015-A9F7-8279-D378F63EB39B}"/>
              </a:ext>
            </a:extLst>
          </p:cNvPr>
          <p:cNvSpPr/>
          <p:nvPr/>
        </p:nvSpPr>
        <p:spPr>
          <a:xfrm>
            <a:off x="4761588" y="345783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412CD8A-14C5-6DD0-0866-7784090E3F7B}"/>
              </a:ext>
            </a:extLst>
          </p:cNvPr>
          <p:cNvSpPr/>
          <p:nvPr/>
        </p:nvSpPr>
        <p:spPr>
          <a:xfrm>
            <a:off x="842096" y="3249567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AEF6AB-2167-E6D5-9773-AB97F476EABD}"/>
              </a:ext>
            </a:extLst>
          </p:cNvPr>
          <p:cNvSpPr txBox="1"/>
          <p:nvPr/>
        </p:nvSpPr>
        <p:spPr>
          <a:xfrm>
            <a:off x="4761585" y="4416650"/>
            <a:ext cx="6702787" cy="61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 SUPERFICIE DE PASTOS</a:t>
            </a:r>
          </a:p>
          <a:p>
            <a:pPr algn="ctr"/>
            <a:r>
              <a:rPr lang="es-MX" sz="1400" dirty="0"/>
              <a:t>ÍNDICE DE DIMENSIÓN ECONÓMICA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CF4EBE3-ECC1-78CA-185A-4CEF16859C9C}"/>
              </a:ext>
            </a:extLst>
          </p:cNvPr>
          <p:cNvSpPr txBox="1"/>
          <p:nvPr/>
        </p:nvSpPr>
        <p:spPr>
          <a:xfrm>
            <a:off x="10260415" y="5385933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08-B</a:t>
            </a:r>
            <a:endParaRPr lang="es-PE" sz="20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795149E-7292-4744-690A-EA3B6BC92797}"/>
              </a:ext>
            </a:extLst>
          </p:cNvPr>
          <p:cNvSpPr txBox="1"/>
          <p:nvPr/>
        </p:nvSpPr>
        <p:spPr>
          <a:xfrm>
            <a:off x="4761585" y="5384587"/>
            <a:ext cx="5498829" cy="449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MIDAGRI &amp; INEI: IV Censo Nacional Agropecuario (2012)</a:t>
            </a:r>
            <a:endParaRPr lang="es-PE" sz="105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6FAADBE-82A0-7290-8474-BFA7A39DF3BB}"/>
              </a:ext>
            </a:extLst>
          </p:cNvPr>
          <p:cNvSpPr txBox="1"/>
          <p:nvPr/>
        </p:nvSpPr>
        <p:spPr>
          <a:xfrm>
            <a:off x="4761585" y="3373339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456DC56-F8B7-0A80-817D-E097C82B1892}"/>
              </a:ext>
            </a:extLst>
          </p:cNvPr>
          <p:cNvSpPr txBox="1"/>
          <p:nvPr/>
        </p:nvSpPr>
        <p:spPr>
          <a:xfrm>
            <a:off x="964018" y="4785117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31317B22-CE77-A975-8754-47795F280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5668002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6" name="Grupo 35">
            <a:extLst>
              <a:ext uri="{FF2B5EF4-FFF2-40B4-BE49-F238E27FC236}">
                <a16:creationId xmlns:a16="http://schemas.microsoft.com/office/drawing/2014/main" id="{EB0D6D0B-3A82-9A5D-35CB-714149BCC4BC}"/>
              </a:ext>
            </a:extLst>
          </p:cNvPr>
          <p:cNvGrpSpPr/>
          <p:nvPr/>
        </p:nvGrpSpPr>
        <p:grpSpPr>
          <a:xfrm>
            <a:off x="964018" y="3392272"/>
            <a:ext cx="2062773" cy="1321190"/>
            <a:chOff x="960122" y="866605"/>
            <a:chExt cx="2062773" cy="1321190"/>
          </a:xfrm>
        </p:grpSpPr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F0FC9554-83A5-065D-A0FF-E6FAFC4C61F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8A1C1468-1247-B7ED-7600-04E33FAD2062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39" name="Rectángulo 38">
              <a:extLst>
                <a:ext uri="{FF2B5EF4-FFF2-40B4-BE49-F238E27FC236}">
                  <a16:creationId xmlns:a16="http://schemas.microsoft.com/office/drawing/2014/main" id="{E55BA484-1CF6-CD41-8C3B-003619F0FD90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0" name="Rectángulo 39">
              <a:extLst>
                <a:ext uri="{FF2B5EF4-FFF2-40B4-BE49-F238E27FC236}">
                  <a16:creationId xmlns:a16="http://schemas.microsoft.com/office/drawing/2014/main" id="{C6B6457E-B64A-B494-A28C-01A936510069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53675E25-81BC-3323-D50A-93DD3FC25F03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AF5E3B50-2FFA-9DFA-24D7-C45613F14198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58" name="Rectángulo 57">
              <a:extLst>
                <a:ext uri="{FF2B5EF4-FFF2-40B4-BE49-F238E27FC236}">
                  <a16:creationId xmlns:a16="http://schemas.microsoft.com/office/drawing/2014/main" id="{E71DFC61-EE50-8C9C-3AA8-D1AFD8C80DF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9" name="Imagen 58">
            <a:extLst>
              <a:ext uri="{FF2B5EF4-FFF2-40B4-BE49-F238E27FC236}">
                <a16:creationId xmlns:a16="http://schemas.microsoft.com/office/drawing/2014/main" id="{CB093450-580E-5671-DC95-804A1A8231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3507073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0" name="Picture 2" descr="Nosotros – CENEPRED">
            <a:extLst>
              <a:ext uri="{FF2B5EF4-FFF2-40B4-BE49-F238E27FC236}">
                <a16:creationId xmlns:a16="http://schemas.microsoft.com/office/drawing/2014/main" id="{C8FC2E56-4797-C28C-5847-6FDBEC328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3528224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C1D7C444-EE94-9726-C7E4-F735A120F1B0}"/>
              </a:ext>
            </a:extLst>
          </p:cNvPr>
          <p:cNvSpPr txBox="1"/>
          <p:nvPr/>
        </p:nvSpPr>
        <p:spPr>
          <a:xfrm>
            <a:off x="4761587" y="5054516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26B975B3-6C09-681B-F65D-6DBD4D92AE7C}"/>
              </a:ext>
            </a:extLst>
          </p:cNvPr>
          <p:cNvSpPr/>
          <p:nvPr/>
        </p:nvSpPr>
        <p:spPr>
          <a:xfrm>
            <a:off x="4761588" y="3373339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692955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>
            <a:extLst>
              <a:ext uri="{FF2B5EF4-FFF2-40B4-BE49-F238E27FC236}">
                <a16:creationId xmlns:a16="http://schemas.microsoft.com/office/drawing/2014/main" id="{941EDD65-CC61-082B-7F3C-CD202E967769}"/>
              </a:ext>
            </a:extLst>
          </p:cNvPr>
          <p:cNvGrpSpPr/>
          <p:nvPr/>
        </p:nvGrpSpPr>
        <p:grpSpPr>
          <a:xfrm>
            <a:off x="3468444" y="3593825"/>
            <a:ext cx="1446360" cy="1542055"/>
            <a:chOff x="3468444" y="3593825"/>
            <a:chExt cx="1446360" cy="1542055"/>
          </a:xfrm>
        </p:grpSpPr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538197CD-9358-8CD7-F529-27F42D059271}"/>
                </a:ext>
              </a:extLst>
            </p:cNvPr>
            <p:cNvSpPr txBox="1"/>
            <p:nvPr/>
          </p:nvSpPr>
          <p:spPr>
            <a:xfrm>
              <a:off x="3468444" y="3593825"/>
              <a:ext cx="1446360" cy="4420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Superficie</a:t>
              </a:r>
            </a:p>
            <a:p>
              <a:r>
                <a:rPr lang="es-MX" sz="1200" b="1" dirty="0"/>
                <a:t>de pastos (%)</a:t>
              </a:r>
            </a:p>
          </p:txBody>
        </p:sp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6B64623D-142A-3328-7943-F2860C856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68444" y="4035860"/>
              <a:ext cx="1154247" cy="1100020"/>
            </a:xfrm>
            <a:prstGeom prst="rect">
              <a:avLst/>
            </a:prstGeom>
          </p:spPr>
        </p:pic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3D316B73-0097-34E6-F521-9C852375C0ED}"/>
              </a:ext>
            </a:extLst>
          </p:cNvPr>
          <p:cNvGrpSpPr/>
          <p:nvPr/>
        </p:nvGrpSpPr>
        <p:grpSpPr>
          <a:xfrm>
            <a:off x="1050650" y="3593825"/>
            <a:ext cx="1446360" cy="1544657"/>
            <a:chOff x="1050650" y="3593825"/>
            <a:chExt cx="1446360" cy="1544657"/>
          </a:xfrm>
        </p:grpSpPr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115311BE-2496-F895-F97C-2EFC9B2FBA2D}"/>
                </a:ext>
              </a:extLst>
            </p:cNvPr>
            <p:cNvSpPr txBox="1"/>
            <p:nvPr/>
          </p:nvSpPr>
          <p:spPr>
            <a:xfrm>
              <a:off x="1050650" y="3593825"/>
              <a:ext cx="1446360" cy="4420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Superficie agrícola bajo secano (%)</a:t>
              </a:r>
            </a:p>
          </p:txBody>
        </p:sp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1091F846-C543-AACE-5C36-4D603C291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0651" y="4035860"/>
              <a:ext cx="1273450" cy="11026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3777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Mapa&#10;&#10;El contenido generado por IA puede ser incorrecto.">
            <a:extLst>
              <a:ext uri="{FF2B5EF4-FFF2-40B4-BE49-F238E27FC236}">
                <a16:creationId xmlns:a16="http://schemas.microsoft.com/office/drawing/2014/main" id="{FE91CF92-671A-D878-4C7E-B7C2D6694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" t="1112" r="2078" b="8555"/>
          <a:stretch/>
        </p:blipFill>
        <p:spPr>
          <a:xfrm>
            <a:off x="4112980" y="235403"/>
            <a:ext cx="4031886" cy="535036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4" name="Imagen 3" descr="Mapa&#10;&#10;El contenido generado por IA puede ser incorrecto.">
            <a:extLst>
              <a:ext uri="{FF2B5EF4-FFF2-40B4-BE49-F238E27FC236}">
                <a16:creationId xmlns:a16="http://schemas.microsoft.com/office/drawing/2014/main" id="{183C95D3-6690-B5F1-5780-6BDE6B0AC7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" t="1112" r="2142" b="8555"/>
          <a:stretch/>
        </p:blipFill>
        <p:spPr>
          <a:xfrm>
            <a:off x="1" y="211586"/>
            <a:ext cx="4047134" cy="537418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715125"/>
            <a:ext cx="12192000" cy="131957"/>
          </a:xfrm>
          <a:prstGeom prst="rect">
            <a:avLst/>
          </a:prstGeom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EA91465-5702-0D13-A977-A8DCCDEC6D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788" t="4321" r="78835" b="61545"/>
          <a:stretch/>
        </p:blipFill>
        <p:spPr>
          <a:xfrm>
            <a:off x="242384" y="523222"/>
            <a:ext cx="636779" cy="1691397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2B0296EF-CE4C-45C4-1797-4292869B75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788" t="4321" r="78835" b="61545"/>
          <a:stretch/>
        </p:blipFill>
        <p:spPr>
          <a:xfrm>
            <a:off x="4340116" y="523222"/>
            <a:ext cx="636779" cy="169139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FFF7FF3-40BB-0AC6-AF78-F9364461B7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5635124"/>
            <a:ext cx="4047134" cy="108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E9056AE-1EB6-8743-6402-377A2B4A2F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2980" y="5635124"/>
            <a:ext cx="4047135" cy="1080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487A31E-2BA5-810C-5250-7F5DE7D41B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336" y="4475747"/>
            <a:ext cx="883865" cy="89434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688B04F-1DA9-A23E-37FA-D5E2471DCCA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13078"/>
          <a:stretch/>
        </p:blipFill>
        <p:spPr>
          <a:xfrm>
            <a:off x="4340116" y="4475747"/>
            <a:ext cx="768274" cy="89434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198403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40B174EB-C35A-8F2C-0974-79F218192F02}"/>
              </a:ext>
            </a:extLst>
          </p:cNvPr>
          <p:cNvSpPr/>
          <p:nvPr/>
        </p:nvSpPr>
        <p:spPr>
          <a:xfrm>
            <a:off x="842096" y="222011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08C79989-0A84-06C8-3C0C-0B034361E512}"/>
              </a:ext>
            </a:extLst>
          </p:cNvPr>
          <p:cNvSpPr txBox="1"/>
          <p:nvPr/>
        </p:nvSpPr>
        <p:spPr>
          <a:xfrm>
            <a:off x="4761585" y="1389094"/>
            <a:ext cx="6702787" cy="61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 TASA DE ANALFABETISMO</a:t>
            </a:r>
          </a:p>
          <a:p>
            <a:pPr algn="ctr"/>
            <a:r>
              <a:rPr lang="es-MX" sz="1400" dirty="0"/>
              <a:t>ÍNDICE DE DIMENSIÓN SOCIAL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50F47A4-FEC5-BCB5-E6AE-28E1791944FD}"/>
              </a:ext>
            </a:extLst>
          </p:cNvPr>
          <p:cNvSpPr txBox="1"/>
          <p:nvPr/>
        </p:nvSpPr>
        <p:spPr>
          <a:xfrm>
            <a:off x="10260415" y="2358377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09-A</a:t>
            </a:r>
            <a:endParaRPr lang="es-PE" sz="2000" dirty="0"/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80366910-6D0A-00FC-B08C-488194780FE6}"/>
              </a:ext>
            </a:extLst>
          </p:cNvPr>
          <p:cNvSpPr txBox="1"/>
          <p:nvPr/>
        </p:nvSpPr>
        <p:spPr>
          <a:xfrm>
            <a:off x="4761585" y="2357031"/>
            <a:ext cx="5498829" cy="449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INEI 2018:  Censo Nacional 2017</a:t>
            </a:r>
            <a:endParaRPr lang="es-PE" sz="1050" dirty="0"/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BCB536C8-FEBA-3FED-0EE6-D95C08406984}"/>
              </a:ext>
            </a:extLst>
          </p:cNvPr>
          <p:cNvSpPr txBox="1"/>
          <p:nvPr/>
        </p:nvSpPr>
        <p:spPr>
          <a:xfrm>
            <a:off x="4761585" y="345783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506019E-F8AC-0C77-559F-4F36C7928676}"/>
              </a:ext>
            </a:extLst>
          </p:cNvPr>
          <p:cNvSpPr txBox="1"/>
          <p:nvPr/>
        </p:nvSpPr>
        <p:spPr>
          <a:xfrm>
            <a:off x="964018" y="1757561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B38B0812-0531-6019-29C5-FF1592758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2640446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2" name="Grupo 31">
            <a:extLst>
              <a:ext uri="{FF2B5EF4-FFF2-40B4-BE49-F238E27FC236}">
                <a16:creationId xmlns:a16="http://schemas.microsoft.com/office/drawing/2014/main" id="{869EAED6-1228-F5A4-5165-B63B75D1052B}"/>
              </a:ext>
            </a:extLst>
          </p:cNvPr>
          <p:cNvGrpSpPr/>
          <p:nvPr/>
        </p:nvGrpSpPr>
        <p:grpSpPr>
          <a:xfrm>
            <a:off x="964018" y="364716"/>
            <a:ext cx="2062773" cy="1321190"/>
            <a:chOff x="960122" y="866605"/>
            <a:chExt cx="2062773" cy="1321190"/>
          </a:xfrm>
        </p:grpSpPr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BE041C29-9C33-9DE1-9C46-AF7420938EB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64CD8CB4-7B10-CCA9-23EB-4826353CAE37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2391D906-F150-337B-C56F-EEBD58EFDD0A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D69F41F4-A878-51AF-E89A-E2699522EB64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7DB8A73E-2968-70AC-FC87-DECCA9663D94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793B1B9B-66DF-69CD-3BBD-0A8CFC5D2630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49" name="Rectángulo 48">
              <a:extLst>
                <a:ext uri="{FF2B5EF4-FFF2-40B4-BE49-F238E27FC236}">
                  <a16:creationId xmlns:a16="http://schemas.microsoft.com/office/drawing/2014/main" id="{040B759C-591D-0D35-5030-44B3B22A2D8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2" name="Imagen 51">
            <a:extLst>
              <a:ext uri="{FF2B5EF4-FFF2-40B4-BE49-F238E27FC236}">
                <a16:creationId xmlns:a16="http://schemas.microsoft.com/office/drawing/2014/main" id="{A300B2B9-1BB2-39CF-277E-FAD738CEDC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479517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3" name="Picture 2" descr="Nosotros – CENEPRED">
            <a:extLst>
              <a:ext uri="{FF2B5EF4-FFF2-40B4-BE49-F238E27FC236}">
                <a16:creationId xmlns:a16="http://schemas.microsoft.com/office/drawing/2014/main" id="{22C2753A-48B9-3E79-2291-0C65C3F72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500668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4" name="CuadroTexto 53">
            <a:extLst>
              <a:ext uri="{FF2B5EF4-FFF2-40B4-BE49-F238E27FC236}">
                <a16:creationId xmlns:a16="http://schemas.microsoft.com/office/drawing/2014/main" id="{9501FCC6-4242-7870-9133-2624EBB39D54}"/>
              </a:ext>
            </a:extLst>
          </p:cNvPr>
          <p:cNvSpPr txBox="1"/>
          <p:nvPr/>
        </p:nvSpPr>
        <p:spPr>
          <a:xfrm>
            <a:off x="4761587" y="2026960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7CD887C8-0015-A9F7-8279-D378F63EB39B}"/>
              </a:ext>
            </a:extLst>
          </p:cNvPr>
          <p:cNvSpPr/>
          <p:nvPr/>
        </p:nvSpPr>
        <p:spPr>
          <a:xfrm>
            <a:off x="4761588" y="345783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412CD8A-14C5-6DD0-0866-7784090E3F7B}"/>
              </a:ext>
            </a:extLst>
          </p:cNvPr>
          <p:cNvSpPr/>
          <p:nvPr/>
        </p:nvSpPr>
        <p:spPr>
          <a:xfrm>
            <a:off x="842096" y="3249567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AEF6AB-2167-E6D5-9773-AB97F476EABD}"/>
              </a:ext>
            </a:extLst>
          </p:cNvPr>
          <p:cNvSpPr txBox="1"/>
          <p:nvPr/>
        </p:nvSpPr>
        <p:spPr>
          <a:xfrm>
            <a:off x="4761585" y="4416650"/>
            <a:ext cx="6702787" cy="61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 NECESIDADES BÁSICAS INSATISFECHAS</a:t>
            </a:r>
          </a:p>
          <a:p>
            <a:pPr algn="ctr"/>
            <a:r>
              <a:rPr lang="es-MX" sz="1400" dirty="0"/>
              <a:t>ÍNDICE DE DIMENSIÓN SOCIAL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CF4EBE3-ECC1-78CA-185A-4CEF16859C9C}"/>
              </a:ext>
            </a:extLst>
          </p:cNvPr>
          <p:cNvSpPr txBox="1"/>
          <p:nvPr/>
        </p:nvSpPr>
        <p:spPr>
          <a:xfrm>
            <a:off x="10260415" y="5385933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09-B</a:t>
            </a:r>
            <a:endParaRPr lang="es-PE" sz="20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795149E-7292-4744-690A-EA3B6BC92797}"/>
              </a:ext>
            </a:extLst>
          </p:cNvPr>
          <p:cNvSpPr txBox="1"/>
          <p:nvPr/>
        </p:nvSpPr>
        <p:spPr>
          <a:xfrm>
            <a:off x="4761585" y="5384587"/>
            <a:ext cx="5498829" cy="449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INEI 2018:  Censo Nacional 2017</a:t>
            </a:r>
            <a:endParaRPr lang="es-PE" sz="105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6FAADBE-82A0-7290-8474-BFA7A39DF3BB}"/>
              </a:ext>
            </a:extLst>
          </p:cNvPr>
          <p:cNvSpPr txBox="1"/>
          <p:nvPr/>
        </p:nvSpPr>
        <p:spPr>
          <a:xfrm>
            <a:off x="4761585" y="3373339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456DC56-F8B7-0A80-817D-E097C82B1892}"/>
              </a:ext>
            </a:extLst>
          </p:cNvPr>
          <p:cNvSpPr txBox="1"/>
          <p:nvPr/>
        </p:nvSpPr>
        <p:spPr>
          <a:xfrm>
            <a:off x="964018" y="4785117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31317B22-CE77-A975-8754-47795F280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5668002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6" name="Grupo 35">
            <a:extLst>
              <a:ext uri="{FF2B5EF4-FFF2-40B4-BE49-F238E27FC236}">
                <a16:creationId xmlns:a16="http://schemas.microsoft.com/office/drawing/2014/main" id="{EB0D6D0B-3A82-9A5D-35CB-714149BCC4BC}"/>
              </a:ext>
            </a:extLst>
          </p:cNvPr>
          <p:cNvGrpSpPr/>
          <p:nvPr/>
        </p:nvGrpSpPr>
        <p:grpSpPr>
          <a:xfrm>
            <a:off x="964018" y="3392272"/>
            <a:ext cx="2062773" cy="1321190"/>
            <a:chOff x="960122" y="866605"/>
            <a:chExt cx="2062773" cy="1321190"/>
          </a:xfrm>
        </p:grpSpPr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F0FC9554-83A5-065D-A0FF-E6FAFC4C61F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8A1C1468-1247-B7ED-7600-04E33FAD2062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39" name="Rectángulo 38">
              <a:extLst>
                <a:ext uri="{FF2B5EF4-FFF2-40B4-BE49-F238E27FC236}">
                  <a16:creationId xmlns:a16="http://schemas.microsoft.com/office/drawing/2014/main" id="{E55BA484-1CF6-CD41-8C3B-003619F0FD90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0" name="Rectángulo 39">
              <a:extLst>
                <a:ext uri="{FF2B5EF4-FFF2-40B4-BE49-F238E27FC236}">
                  <a16:creationId xmlns:a16="http://schemas.microsoft.com/office/drawing/2014/main" id="{C6B6457E-B64A-B494-A28C-01A936510069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53675E25-81BC-3323-D50A-93DD3FC25F03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AF5E3B50-2FFA-9DFA-24D7-C45613F14198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58" name="Rectángulo 57">
              <a:extLst>
                <a:ext uri="{FF2B5EF4-FFF2-40B4-BE49-F238E27FC236}">
                  <a16:creationId xmlns:a16="http://schemas.microsoft.com/office/drawing/2014/main" id="{E71DFC61-EE50-8C9C-3AA8-D1AFD8C80DF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9" name="Imagen 58">
            <a:extLst>
              <a:ext uri="{FF2B5EF4-FFF2-40B4-BE49-F238E27FC236}">
                <a16:creationId xmlns:a16="http://schemas.microsoft.com/office/drawing/2014/main" id="{CB093450-580E-5671-DC95-804A1A8231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3507073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0" name="Picture 2" descr="Nosotros – CENEPRED">
            <a:extLst>
              <a:ext uri="{FF2B5EF4-FFF2-40B4-BE49-F238E27FC236}">
                <a16:creationId xmlns:a16="http://schemas.microsoft.com/office/drawing/2014/main" id="{C8FC2E56-4797-C28C-5847-6FDBEC328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3528224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C1D7C444-EE94-9726-C7E4-F735A120F1B0}"/>
              </a:ext>
            </a:extLst>
          </p:cNvPr>
          <p:cNvSpPr txBox="1"/>
          <p:nvPr/>
        </p:nvSpPr>
        <p:spPr>
          <a:xfrm>
            <a:off x="4761587" y="5054516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26B975B3-6C09-681B-F65D-6DBD4D92AE7C}"/>
              </a:ext>
            </a:extLst>
          </p:cNvPr>
          <p:cNvSpPr/>
          <p:nvPr/>
        </p:nvSpPr>
        <p:spPr>
          <a:xfrm>
            <a:off x="4761588" y="3373339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05657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692263"/>
            <a:ext cx="12192000" cy="154819"/>
          </a:xfrm>
          <a:prstGeom prst="rect">
            <a:avLst/>
          </a:prstGeom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3" name="Imagen 2" descr="Mapa&#10;&#10;Descripción generada automáticamente">
            <a:extLst>
              <a:ext uri="{FF2B5EF4-FFF2-40B4-BE49-F238E27FC236}">
                <a16:creationId xmlns:a16="http://schemas.microsoft.com/office/drawing/2014/main" id="{807BAE45-FBEB-47D0-EF70-9DCBDE4CE2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" t="1115" r="1458" b="20992"/>
          <a:stretch/>
        </p:blipFill>
        <p:spPr>
          <a:xfrm>
            <a:off x="7504994" y="211586"/>
            <a:ext cx="4687006" cy="520046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CF9C88F-9B55-F829-0C0C-7A640503D5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994" y="5441509"/>
            <a:ext cx="4687006" cy="125075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78DA503-52B7-54FB-7363-371119E81FD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97" t="1098" r="1583" b="20542"/>
          <a:stretch/>
        </p:blipFill>
        <p:spPr>
          <a:xfrm>
            <a:off x="2259756" y="211586"/>
            <a:ext cx="4697304" cy="520046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FFC5721-8E6F-1E33-1E1C-10DAB4A325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9756" y="5441509"/>
            <a:ext cx="4687007" cy="125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3139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40B174EB-C35A-8F2C-0974-79F218192F02}"/>
              </a:ext>
            </a:extLst>
          </p:cNvPr>
          <p:cNvSpPr/>
          <p:nvPr/>
        </p:nvSpPr>
        <p:spPr>
          <a:xfrm>
            <a:off x="842096" y="222011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08C79989-0A84-06C8-3C0C-0B034361E512}"/>
              </a:ext>
            </a:extLst>
          </p:cNvPr>
          <p:cNvSpPr txBox="1"/>
          <p:nvPr/>
        </p:nvSpPr>
        <p:spPr>
          <a:xfrm>
            <a:off x="4761585" y="1389094"/>
            <a:ext cx="6702787" cy="607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 PORCENTAJE DE ANEMIA </a:t>
            </a:r>
          </a:p>
          <a:p>
            <a:pPr algn="ctr"/>
            <a:r>
              <a:rPr lang="es-MX" sz="1400" dirty="0"/>
              <a:t>ÍNDICE DE DIMENSIÓN SOCIAL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50F47A4-FEC5-BCB5-E6AE-28E1791944FD}"/>
              </a:ext>
            </a:extLst>
          </p:cNvPr>
          <p:cNvSpPr txBox="1"/>
          <p:nvPr/>
        </p:nvSpPr>
        <p:spPr>
          <a:xfrm>
            <a:off x="10260415" y="2358377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09-C</a:t>
            </a:r>
            <a:endParaRPr lang="es-PE" sz="2000" dirty="0"/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80366910-6D0A-00FC-B08C-488194780FE6}"/>
              </a:ext>
            </a:extLst>
          </p:cNvPr>
          <p:cNvSpPr txBox="1"/>
          <p:nvPr/>
        </p:nvSpPr>
        <p:spPr>
          <a:xfrm>
            <a:off x="4761585" y="2357031"/>
            <a:ext cx="5498829" cy="449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MINSA 2023: Porcentaje de anemia en la población menor a tres años por distritos.</a:t>
            </a:r>
            <a:endParaRPr lang="es-PE" sz="1050" dirty="0"/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BCB536C8-FEBA-3FED-0EE6-D95C08406984}"/>
              </a:ext>
            </a:extLst>
          </p:cNvPr>
          <p:cNvSpPr txBox="1"/>
          <p:nvPr/>
        </p:nvSpPr>
        <p:spPr>
          <a:xfrm>
            <a:off x="4761585" y="345783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506019E-F8AC-0C77-559F-4F36C7928676}"/>
              </a:ext>
            </a:extLst>
          </p:cNvPr>
          <p:cNvSpPr txBox="1"/>
          <p:nvPr/>
        </p:nvSpPr>
        <p:spPr>
          <a:xfrm>
            <a:off x="964018" y="1757561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B38B0812-0531-6019-29C5-FF1592758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2640446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2" name="Grupo 31">
            <a:extLst>
              <a:ext uri="{FF2B5EF4-FFF2-40B4-BE49-F238E27FC236}">
                <a16:creationId xmlns:a16="http://schemas.microsoft.com/office/drawing/2014/main" id="{869EAED6-1228-F5A4-5165-B63B75D1052B}"/>
              </a:ext>
            </a:extLst>
          </p:cNvPr>
          <p:cNvGrpSpPr/>
          <p:nvPr/>
        </p:nvGrpSpPr>
        <p:grpSpPr>
          <a:xfrm>
            <a:off x="964018" y="364716"/>
            <a:ext cx="2062773" cy="1321190"/>
            <a:chOff x="960122" y="866605"/>
            <a:chExt cx="2062773" cy="1321190"/>
          </a:xfrm>
        </p:grpSpPr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BE041C29-9C33-9DE1-9C46-AF7420938EB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64CD8CB4-7B10-CCA9-23EB-4826353CAE37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2391D906-F150-337B-C56F-EEBD58EFDD0A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D69F41F4-A878-51AF-E89A-E2699522EB64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7DB8A73E-2968-70AC-FC87-DECCA9663D94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793B1B9B-66DF-69CD-3BBD-0A8CFC5D2630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49" name="Rectángulo 48">
              <a:extLst>
                <a:ext uri="{FF2B5EF4-FFF2-40B4-BE49-F238E27FC236}">
                  <a16:creationId xmlns:a16="http://schemas.microsoft.com/office/drawing/2014/main" id="{040B759C-591D-0D35-5030-44B3B22A2D8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2" name="Imagen 51">
            <a:extLst>
              <a:ext uri="{FF2B5EF4-FFF2-40B4-BE49-F238E27FC236}">
                <a16:creationId xmlns:a16="http://schemas.microsoft.com/office/drawing/2014/main" id="{A300B2B9-1BB2-39CF-277E-FAD738CEDC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479517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3" name="Picture 2" descr="Nosotros – CENEPRED">
            <a:extLst>
              <a:ext uri="{FF2B5EF4-FFF2-40B4-BE49-F238E27FC236}">
                <a16:creationId xmlns:a16="http://schemas.microsoft.com/office/drawing/2014/main" id="{22C2753A-48B9-3E79-2291-0C65C3F72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500668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4" name="CuadroTexto 53">
            <a:extLst>
              <a:ext uri="{FF2B5EF4-FFF2-40B4-BE49-F238E27FC236}">
                <a16:creationId xmlns:a16="http://schemas.microsoft.com/office/drawing/2014/main" id="{9501FCC6-4242-7870-9133-2624EBB39D54}"/>
              </a:ext>
            </a:extLst>
          </p:cNvPr>
          <p:cNvSpPr txBox="1"/>
          <p:nvPr/>
        </p:nvSpPr>
        <p:spPr>
          <a:xfrm>
            <a:off x="4761587" y="2026960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7CD887C8-0015-A9F7-8279-D378F63EB39B}"/>
              </a:ext>
            </a:extLst>
          </p:cNvPr>
          <p:cNvSpPr/>
          <p:nvPr/>
        </p:nvSpPr>
        <p:spPr>
          <a:xfrm>
            <a:off x="4761588" y="345783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412CD8A-14C5-6DD0-0866-7784090E3F7B}"/>
              </a:ext>
            </a:extLst>
          </p:cNvPr>
          <p:cNvSpPr/>
          <p:nvPr/>
        </p:nvSpPr>
        <p:spPr>
          <a:xfrm>
            <a:off x="842096" y="3249567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AEF6AB-2167-E6D5-9773-AB97F476EABD}"/>
              </a:ext>
            </a:extLst>
          </p:cNvPr>
          <p:cNvSpPr txBox="1"/>
          <p:nvPr/>
        </p:nvSpPr>
        <p:spPr>
          <a:xfrm>
            <a:off x="4761585" y="4416650"/>
            <a:ext cx="6702787" cy="61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 TASA DE DESNUTRICIÓN CRÓNICA INFANTIL</a:t>
            </a:r>
          </a:p>
          <a:p>
            <a:pPr algn="ctr"/>
            <a:r>
              <a:rPr lang="es-MX" sz="1400" dirty="0"/>
              <a:t>ÍNDICE DE DIMENSIÓN SOCIAL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CF4EBE3-ECC1-78CA-185A-4CEF16859C9C}"/>
              </a:ext>
            </a:extLst>
          </p:cNvPr>
          <p:cNvSpPr txBox="1"/>
          <p:nvPr/>
        </p:nvSpPr>
        <p:spPr>
          <a:xfrm>
            <a:off x="10260415" y="5385933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09-D</a:t>
            </a:r>
            <a:endParaRPr lang="es-PE" sz="20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795149E-7292-4744-690A-EA3B6BC92797}"/>
              </a:ext>
            </a:extLst>
          </p:cNvPr>
          <p:cNvSpPr txBox="1"/>
          <p:nvPr/>
        </p:nvSpPr>
        <p:spPr>
          <a:xfrm>
            <a:off x="4761585" y="5384587"/>
            <a:ext cx="5498829" cy="449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INEI 2018:  Tasa de desnutrición crónica en la población menor a cinco años</a:t>
            </a:r>
            <a:endParaRPr lang="es-PE" sz="105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6FAADBE-82A0-7290-8474-BFA7A39DF3BB}"/>
              </a:ext>
            </a:extLst>
          </p:cNvPr>
          <p:cNvSpPr txBox="1"/>
          <p:nvPr/>
        </p:nvSpPr>
        <p:spPr>
          <a:xfrm>
            <a:off x="4761585" y="3373339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456DC56-F8B7-0A80-817D-E097C82B1892}"/>
              </a:ext>
            </a:extLst>
          </p:cNvPr>
          <p:cNvSpPr txBox="1"/>
          <p:nvPr/>
        </p:nvSpPr>
        <p:spPr>
          <a:xfrm>
            <a:off x="964018" y="4785117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31317B22-CE77-A975-8754-47795F280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5668002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6" name="Grupo 35">
            <a:extLst>
              <a:ext uri="{FF2B5EF4-FFF2-40B4-BE49-F238E27FC236}">
                <a16:creationId xmlns:a16="http://schemas.microsoft.com/office/drawing/2014/main" id="{EB0D6D0B-3A82-9A5D-35CB-714149BCC4BC}"/>
              </a:ext>
            </a:extLst>
          </p:cNvPr>
          <p:cNvGrpSpPr/>
          <p:nvPr/>
        </p:nvGrpSpPr>
        <p:grpSpPr>
          <a:xfrm>
            <a:off x="964018" y="3392272"/>
            <a:ext cx="2062773" cy="1321190"/>
            <a:chOff x="960122" y="866605"/>
            <a:chExt cx="2062773" cy="1321190"/>
          </a:xfrm>
        </p:grpSpPr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F0FC9554-83A5-065D-A0FF-E6FAFC4C61F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8A1C1468-1247-B7ED-7600-04E33FAD2062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39" name="Rectángulo 38">
              <a:extLst>
                <a:ext uri="{FF2B5EF4-FFF2-40B4-BE49-F238E27FC236}">
                  <a16:creationId xmlns:a16="http://schemas.microsoft.com/office/drawing/2014/main" id="{E55BA484-1CF6-CD41-8C3B-003619F0FD90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0" name="Rectángulo 39">
              <a:extLst>
                <a:ext uri="{FF2B5EF4-FFF2-40B4-BE49-F238E27FC236}">
                  <a16:creationId xmlns:a16="http://schemas.microsoft.com/office/drawing/2014/main" id="{C6B6457E-B64A-B494-A28C-01A936510069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53675E25-81BC-3323-D50A-93DD3FC25F03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AF5E3B50-2FFA-9DFA-24D7-C45613F14198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58" name="Rectángulo 57">
              <a:extLst>
                <a:ext uri="{FF2B5EF4-FFF2-40B4-BE49-F238E27FC236}">
                  <a16:creationId xmlns:a16="http://schemas.microsoft.com/office/drawing/2014/main" id="{E71DFC61-EE50-8C9C-3AA8-D1AFD8C80DF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9" name="Imagen 58">
            <a:extLst>
              <a:ext uri="{FF2B5EF4-FFF2-40B4-BE49-F238E27FC236}">
                <a16:creationId xmlns:a16="http://schemas.microsoft.com/office/drawing/2014/main" id="{CB093450-580E-5671-DC95-804A1A8231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3507073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0" name="Picture 2" descr="Nosotros – CENEPRED">
            <a:extLst>
              <a:ext uri="{FF2B5EF4-FFF2-40B4-BE49-F238E27FC236}">
                <a16:creationId xmlns:a16="http://schemas.microsoft.com/office/drawing/2014/main" id="{C8FC2E56-4797-C28C-5847-6FDBEC328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3528224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C1D7C444-EE94-9726-C7E4-F735A120F1B0}"/>
              </a:ext>
            </a:extLst>
          </p:cNvPr>
          <p:cNvSpPr txBox="1"/>
          <p:nvPr/>
        </p:nvSpPr>
        <p:spPr>
          <a:xfrm>
            <a:off x="4761587" y="5054516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26B975B3-6C09-681B-F65D-6DBD4D92AE7C}"/>
              </a:ext>
            </a:extLst>
          </p:cNvPr>
          <p:cNvSpPr/>
          <p:nvPr/>
        </p:nvSpPr>
        <p:spPr>
          <a:xfrm>
            <a:off x="4761588" y="3373339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9843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692263"/>
            <a:ext cx="12192000" cy="154819"/>
          </a:xfrm>
          <a:prstGeom prst="rect">
            <a:avLst/>
          </a:prstGeom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D933D91-BD3A-9097-F993-490A0270D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755" y="211586"/>
            <a:ext cx="4687006" cy="518287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533BF6A-A714-A3EB-5AE8-DFA9CA31E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9756" y="5441509"/>
            <a:ext cx="4687006" cy="1250754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180CB95-5EA6-9397-29E3-5287BE687D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5989" y="211586"/>
            <a:ext cx="4676011" cy="518287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153B81B-CC71-4B42-E9D6-7AF130017A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5989" y="5444444"/>
            <a:ext cx="4676011" cy="124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49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40B174EB-C35A-8F2C-0974-79F218192F02}"/>
              </a:ext>
            </a:extLst>
          </p:cNvPr>
          <p:cNvSpPr/>
          <p:nvPr/>
        </p:nvSpPr>
        <p:spPr>
          <a:xfrm>
            <a:off x="842096" y="222011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08C79989-0A84-06C8-3C0C-0B034361E512}"/>
              </a:ext>
            </a:extLst>
          </p:cNvPr>
          <p:cNvSpPr txBox="1"/>
          <p:nvPr/>
        </p:nvSpPr>
        <p:spPr>
          <a:xfrm>
            <a:off x="4761585" y="1389094"/>
            <a:ext cx="6702787" cy="607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 DÉFICIT DE COBERTURA DE AGUA POR RED PÚBLICA </a:t>
            </a:r>
          </a:p>
          <a:p>
            <a:pPr algn="ctr"/>
            <a:r>
              <a:rPr lang="es-MX" sz="1400" dirty="0"/>
              <a:t>ÍNDICE DE DIMENSIÓN SOCIAL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50F47A4-FEC5-BCB5-E6AE-28E1791944FD}"/>
              </a:ext>
            </a:extLst>
          </p:cNvPr>
          <p:cNvSpPr txBox="1"/>
          <p:nvPr/>
        </p:nvSpPr>
        <p:spPr>
          <a:xfrm>
            <a:off x="10260415" y="2358377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09-E</a:t>
            </a:r>
            <a:endParaRPr lang="es-PE" sz="2000" dirty="0"/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80366910-6D0A-00FC-B08C-488194780FE6}"/>
              </a:ext>
            </a:extLst>
          </p:cNvPr>
          <p:cNvSpPr txBox="1"/>
          <p:nvPr/>
        </p:nvSpPr>
        <p:spPr>
          <a:xfrm>
            <a:off x="4761585" y="2357031"/>
            <a:ext cx="5498829" cy="449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INEI 2018:  Censo Nacional 2017</a:t>
            </a:r>
            <a:endParaRPr lang="es-PE" sz="1050" dirty="0"/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BCB536C8-FEBA-3FED-0EE6-D95C08406984}"/>
              </a:ext>
            </a:extLst>
          </p:cNvPr>
          <p:cNvSpPr txBox="1"/>
          <p:nvPr/>
        </p:nvSpPr>
        <p:spPr>
          <a:xfrm>
            <a:off x="4761585" y="345783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506019E-F8AC-0C77-559F-4F36C7928676}"/>
              </a:ext>
            </a:extLst>
          </p:cNvPr>
          <p:cNvSpPr txBox="1"/>
          <p:nvPr/>
        </p:nvSpPr>
        <p:spPr>
          <a:xfrm>
            <a:off x="964018" y="1757561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B38B0812-0531-6019-29C5-FF1592758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2640446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2" name="Grupo 31">
            <a:extLst>
              <a:ext uri="{FF2B5EF4-FFF2-40B4-BE49-F238E27FC236}">
                <a16:creationId xmlns:a16="http://schemas.microsoft.com/office/drawing/2014/main" id="{869EAED6-1228-F5A4-5165-B63B75D1052B}"/>
              </a:ext>
            </a:extLst>
          </p:cNvPr>
          <p:cNvGrpSpPr/>
          <p:nvPr/>
        </p:nvGrpSpPr>
        <p:grpSpPr>
          <a:xfrm>
            <a:off x="964018" y="364716"/>
            <a:ext cx="2062773" cy="1321190"/>
            <a:chOff x="960122" y="866605"/>
            <a:chExt cx="2062773" cy="1321190"/>
          </a:xfrm>
        </p:grpSpPr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BE041C29-9C33-9DE1-9C46-AF7420938EB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64CD8CB4-7B10-CCA9-23EB-4826353CAE37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2391D906-F150-337B-C56F-EEBD58EFDD0A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D69F41F4-A878-51AF-E89A-E2699522EB64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7DB8A73E-2968-70AC-FC87-DECCA9663D94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793B1B9B-66DF-69CD-3BBD-0A8CFC5D2630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49" name="Rectángulo 48">
              <a:extLst>
                <a:ext uri="{FF2B5EF4-FFF2-40B4-BE49-F238E27FC236}">
                  <a16:creationId xmlns:a16="http://schemas.microsoft.com/office/drawing/2014/main" id="{040B759C-591D-0D35-5030-44B3B22A2D8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2" name="Imagen 51">
            <a:extLst>
              <a:ext uri="{FF2B5EF4-FFF2-40B4-BE49-F238E27FC236}">
                <a16:creationId xmlns:a16="http://schemas.microsoft.com/office/drawing/2014/main" id="{A300B2B9-1BB2-39CF-277E-FAD738CEDC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479517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3" name="Picture 2" descr="Nosotros – CENEPRED">
            <a:extLst>
              <a:ext uri="{FF2B5EF4-FFF2-40B4-BE49-F238E27FC236}">
                <a16:creationId xmlns:a16="http://schemas.microsoft.com/office/drawing/2014/main" id="{22C2753A-48B9-3E79-2291-0C65C3F72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500668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4" name="CuadroTexto 53">
            <a:extLst>
              <a:ext uri="{FF2B5EF4-FFF2-40B4-BE49-F238E27FC236}">
                <a16:creationId xmlns:a16="http://schemas.microsoft.com/office/drawing/2014/main" id="{9501FCC6-4242-7870-9133-2624EBB39D54}"/>
              </a:ext>
            </a:extLst>
          </p:cNvPr>
          <p:cNvSpPr txBox="1"/>
          <p:nvPr/>
        </p:nvSpPr>
        <p:spPr>
          <a:xfrm>
            <a:off x="4761587" y="2026960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7CD887C8-0015-A9F7-8279-D378F63EB39B}"/>
              </a:ext>
            </a:extLst>
          </p:cNvPr>
          <p:cNvSpPr/>
          <p:nvPr/>
        </p:nvSpPr>
        <p:spPr>
          <a:xfrm>
            <a:off x="4761588" y="345783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412CD8A-14C5-6DD0-0866-7784090E3F7B}"/>
              </a:ext>
            </a:extLst>
          </p:cNvPr>
          <p:cNvSpPr/>
          <p:nvPr/>
        </p:nvSpPr>
        <p:spPr>
          <a:xfrm>
            <a:off x="842096" y="3249567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AEF6AB-2167-E6D5-9773-AB97F476EABD}"/>
              </a:ext>
            </a:extLst>
          </p:cNvPr>
          <p:cNvSpPr txBox="1"/>
          <p:nvPr/>
        </p:nvSpPr>
        <p:spPr>
          <a:xfrm>
            <a:off x="4761585" y="4416650"/>
            <a:ext cx="6702787" cy="61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 PORCENTAJE DE NÚMERO DE PRODUCTORES</a:t>
            </a:r>
          </a:p>
          <a:p>
            <a:pPr algn="ctr"/>
            <a:r>
              <a:rPr lang="es-MX" sz="1400" dirty="0"/>
              <a:t>ÍNDICE DE DIMENSIÓN SOCIAL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CF4EBE3-ECC1-78CA-185A-4CEF16859C9C}"/>
              </a:ext>
            </a:extLst>
          </p:cNvPr>
          <p:cNvSpPr txBox="1"/>
          <p:nvPr/>
        </p:nvSpPr>
        <p:spPr>
          <a:xfrm>
            <a:off x="10260415" y="5385933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09-F</a:t>
            </a:r>
            <a:endParaRPr lang="es-PE" sz="20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795149E-7292-4744-690A-EA3B6BC92797}"/>
              </a:ext>
            </a:extLst>
          </p:cNvPr>
          <p:cNvSpPr txBox="1"/>
          <p:nvPr/>
        </p:nvSpPr>
        <p:spPr>
          <a:xfrm>
            <a:off x="4761585" y="5384587"/>
            <a:ext cx="5498829" cy="449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MIDAGRI &amp; INEI: IV Censo Nacional Agropecuario (2012)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6FAADBE-82A0-7290-8474-BFA7A39DF3BB}"/>
              </a:ext>
            </a:extLst>
          </p:cNvPr>
          <p:cNvSpPr txBox="1"/>
          <p:nvPr/>
        </p:nvSpPr>
        <p:spPr>
          <a:xfrm>
            <a:off x="4761585" y="3373339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456DC56-F8B7-0A80-817D-E097C82B1892}"/>
              </a:ext>
            </a:extLst>
          </p:cNvPr>
          <p:cNvSpPr txBox="1"/>
          <p:nvPr/>
        </p:nvSpPr>
        <p:spPr>
          <a:xfrm>
            <a:off x="964018" y="4785117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31317B22-CE77-A975-8754-47795F280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5668002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6" name="Grupo 35">
            <a:extLst>
              <a:ext uri="{FF2B5EF4-FFF2-40B4-BE49-F238E27FC236}">
                <a16:creationId xmlns:a16="http://schemas.microsoft.com/office/drawing/2014/main" id="{EB0D6D0B-3A82-9A5D-35CB-714149BCC4BC}"/>
              </a:ext>
            </a:extLst>
          </p:cNvPr>
          <p:cNvGrpSpPr/>
          <p:nvPr/>
        </p:nvGrpSpPr>
        <p:grpSpPr>
          <a:xfrm>
            <a:off x="964018" y="3392272"/>
            <a:ext cx="2062773" cy="1321190"/>
            <a:chOff x="960122" y="866605"/>
            <a:chExt cx="2062773" cy="1321190"/>
          </a:xfrm>
        </p:grpSpPr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F0FC9554-83A5-065D-A0FF-E6FAFC4C61F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8A1C1468-1247-B7ED-7600-04E33FAD2062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39" name="Rectángulo 38">
              <a:extLst>
                <a:ext uri="{FF2B5EF4-FFF2-40B4-BE49-F238E27FC236}">
                  <a16:creationId xmlns:a16="http://schemas.microsoft.com/office/drawing/2014/main" id="{E55BA484-1CF6-CD41-8C3B-003619F0FD90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0" name="Rectángulo 39">
              <a:extLst>
                <a:ext uri="{FF2B5EF4-FFF2-40B4-BE49-F238E27FC236}">
                  <a16:creationId xmlns:a16="http://schemas.microsoft.com/office/drawing/2014/main" id="{C6B6457E-B64A-B494-A28C-01A936510069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53675E25-81BC-3323-D50A-93DD3FC25F03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AF5E3B50-2FFA-9DFA-24D7-C45613F14198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58" name="Rectángulo 57">
              <a:extLst>
                <a:ext uri="{FF2B5EF4-FFF2-40B4-BE49-F238E27FC236}">
                  <a16:creationId xmlns:a16="http://schemas.microsoft.com/office/drawing/2014/main" id="{E71DFC61-EE50-8C9C-3AA8-D1AFD8C80DF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9" name="Imagen 58">
            <a:extLst>
              <a:ext uri="{FF2B5EF4-FFF2-40B4-BE49-F238E27FC236}">
                <a16:creationId xmlns:a16="http://schemas.microsoft.com/office/drawing/2014/main" id="{CB093450-580E-5671-DC95-804A1A8231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3507073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0" name="Picture 2" descr="Nosotros – CENEPRED">
            <a:extLst>
              <a:ext uri="{FF2B5EF4-FFF2-40B4-BE49-F238E27FC236}">
                <a16:creationId xmlns:a16="http://schemas.microsoft.com/office/drawing/2014/main" id="{C8FC2E56-4797-C28C-5847-6FDBEC328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3528224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C1D7C444-EE94-9726-C7E4-F735A120F1B0}"/>
              </a:ext>
            </a:extLst>
          </p:cNvPr>
          <p:cNvSpPr txBox="1"/>
          <p:nvPr/>
        </p:nvSpPr>
        <p:spPr>
          <a:xfrm>
            <a:off x="4761587" y="5054516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26B975B3-6C09-681B-F65D-6DBD4D92AE7C}"/>
              </a:ext>
            </a:extLst>
          </p:cNvPr>
          <p:cNvSpPr/>
          <p:nvPr/>
        </p:nvSpPr>
        <p:spPr>
          <a:xfrm>
            <a:off x="4761588" y="3373339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408492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Mapa&#10;&#10;Descripción generada automáticamente">
            <a:extLst>
              <a:ext uri="{FF2B5EF4-FFF2-40B4-BE49-F238E27FC236}">
                <a16:creationId xmlns:a16="http://schemas.microsoft.com/office/drawing/2014/main" id="{E2DED609-2B20-0724-2A97-76FB303EE8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" t="1230" r="1300" b="20843"/>
          <a:stretch/>
        </p:blipFill>
        <p:spPr>
          <a:xfrm>
            <a:off x="2273427" y="211586"/>
            <a:ext cx="4673334" cy="5189649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692263"/>
            <a:ext cx="12192000" cy="154819"/>
          </a:xfrm>
          <a:prstGeom prst="rect">
            <a:avLst/>
          </a:prstGeom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C73A1DA-E22C-355E-ED42-56468DBD2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3428" y="5451217"/>
            <a:ext cx="4676010" cy="1247819"/>
          </a:xfrm>
          <a:prstGeom prst="rect">
            <a:avLst/>
          </a:prstGeom>
        </p:spPr>
      </p:pic>
      <p:pic>
        <p:nvPicPr>
          <p:cNvPr id="5" name="Imagen 4" descr="Mapa&#10;&#10;Descripción generada automáticamente">
            <a:extLst>
              <a:ext uri="{FF2B5EF4-FFF2-40B4-BE49-F238E27FC236}">
                <a16:creationId xmlns:a16="http://schemas.microsoft.com/office/drawing/2014/main" id="{F036F483-FE97-E6A9-9F17-04366EA8FD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" t="1261" r="1587" b="21313"/>
          <a:stretch/>
        </p:blipFill>
        <p:spPr>
          <a:xfrm>
            <a:off x="7518667" y="233191"/>
            <a:ext cx="4673333" cy="518964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04D6ADA-0A94-D0E7-1B8B-5902EB2A09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5990" y="5461787"/>
            <a:ext cx="4676010" cy="124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4090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40B174EB-C35A-8F2C-0974-79F218192F02}"/>
              </a:ext>
            </a:extLst>
          </p:cNvPr>
          <p:cNvSpPr/>
          <p:nvPr/>
        </p:nvSpPr>
        <p:spPr>
          <a:xfrm>
            <a:off x="842096" y="222011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08C79989-0A84-06C8-3C0C-0B034361E512}"/>
              </a:ext>
            </a:extLst>
          </p:cNvPr>
          <p:cNvSpPr txBox="1"/>
          <p:nvPr/>
        </p:nvSpPr>
        <p:spPr>
          <a:xfrm>
            <a:off x="4761585" y="1389094"/>
            <a:ext cx="6702787" cy="607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DEL NIVEL EDUCATIVO ALCANZADO POR EL PRODUCTOR</a:t>
            </a:r>
          </a:p>
          <a:p>
            <a:pPr algn="ctr"/>
            <a:r>
              <a:rPr lang="es-MX" sz="1400" dirty="0"/>
              <a:t>ÍNDICE DE DIMENSIÓN SOCIAL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50F47A4-FEC5-BCB5-E6AE-28E1791944FD}"/>
              </a:ext>
            </a:extLst>
          </p:cNvPr>
          <p:cNvSpPr txBox="1"/>
          <p:nvPr/>
        </p:nvSpPr>
        <p:spPr>
          <a:xfrm>
            <a:off x="10260415" y="2358377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09-G</a:t>
            </a:r>
            <a:endParaRPr lang="es-PE" sz="2000" dirty="0"/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80366910-6D0A-00FC-B08C-488194780FE6}"/>
              </a:ext>
            </a:extLst>
          </p:cNvPr>
          <p:cNvSpPr txBox="1"/>
          <p:nvPr/>
        </p:nvSpPr>
        <p:spPr>
          <a:xfrm>
            <a:off x="4761585" y="2357031"/>
            <a:ext cx="5498829" cy="449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MIDAGRI &amp; INEI: IV Censo Nacional Agropecuario (2012)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BCB536C8-FEBA-3FED-0EE6-D95C08406984}"/>
              </a:ext>
            </a:extLst>
          </p:cNvPr>
          <p:cNvSpPr txBox="1"/>
          <p:nvPr/>
        </p:nvSpPr>
        <p:spPr>
          <a:xfrm>
            <a:off x="4761585" y="345783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506019E-F8AC-0C77-559F-4F36C7928676}"/>
              </a:ext>
            </a:extLst>
          </p:cNvPr>
          <p:cNvSpPr txBox="1"/>
          <p:nvPr/>
        </p:nvSpPr>
        <p:spPr>
          <a:xfrm>
            <a:off x="964018" y="1757561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B38B0812-0531-6019-29C5-FF1592758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2640446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2" name="Grupo 31">
            <a:extLst>
              <a:ext uri="{FF2B5EF4-FFF2-40B4-BE49-F238E27FC236}">
                <a16:creationId xmlns:a16="http://schemas.microsoft.com/office/drawing/2014/main" id="{869EAED6-1228-F5A4-5165-B63B75D1052B}"/>
              </a:ext>
            </a:extLst>
          </p:cNvPr>
          <p:cNvGrpSpPr/>
          <p:nvPr/>
        </p:nvGrpSpPr>
        <p:grpSpPr>
          <a:xfrm>
            <a:off x="964018" y="364716"/>
            <a:ext cx="2062773" cy="1321190"/>
            <a:chOff x="960122" y="866605"/>
            <a:chExt cx="2062773" cy="1321190"/>
          </a:xfrm>
        </p:grpSpPr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BE041C29-9C33-9DE1-9C46-AF7420938EB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64CD8CB4-7B10-CCA9-23EB-4826353CAE37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2391D906-F150-337B-C56F-EEBD58EFDD0A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D69F41F4-A878-51AF-E89A-E2699522EB64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7DB8A73E-2968-70AC-FC87-DECCA9663D94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793B1B9B-66DF-69CD-3BBD-0A8CFC5D2630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49" name="Rectángulo 48">
              <a:extLst>
                <a:ext uri="{FF2B5EF4-FFF2-40B4-BE49-F238E27FC236}">
                  <a16:creationId xmlns:a16="http://schemas.microsoft.com/office/drawing/2014/main" id="{040B759C-591D-0D35-5030-44B3B22A2D8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2" name="Imagen 51">
            <a:extLst>
              <a:ext uri="{FF2B5EF4-FFF2-40B4-BE49-F238E27FC236}">
                <a16:creationId xmlns:a16="http://schemas.microsoft.com/office/drawing/2014/main" id="{A300B2B9-1BB2-39CF-277E-FAD738CEDC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479517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3" name="Picture 2" descr="Nosotros – CENEPRED">
            <a:extLst>
              <a:ext uri="{FF2B5EF4-FFF2-40B4-BE49-F238E27FC236}">
                <a16:creationId xmlns:a16="http://schemas.microsoft.com/office/drawing/2014/main" id="{22C2753A-48B9-3E79-2291-0C65C3F72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500668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4" name="CuadroTexto 53">
            <a:extLst>
              <a:ext uri="{FF2B5EF4-FFF2-40B4-BE49-F238E27FC236}">
                <a16:creationId xmlns:a16="http://schemas.microsoft.com/office/drawing/2014/main" id="{9501FCC6-4242-7870-9133-2624EBB39D54}"/>
              </a:ext>
            </a:extLst>
          </p:cNvPr>
          <p:cNvSpPr txBox="1"/>
          <p:nvPr/>
        </p:nvSpPr>
        <p:spPr>
          <a:xfrm>
            <a:off x="4761587" y="2026960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7CD887C8-0015-A9F7-8279-D378F63EB39B}"/>
              </a:ext>
            </a:extLst>
          </p:cNvPr>
          <p:cNvSpPr/>
          <p:nvPr/>
        </p:nvSpPr>
        <p:spPr>
          <a:xfrm>
            <a:off x="4761588" y="345783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412CD8A-14C5-6DD0-0866-7784090E3F7B}"/>
              </a:ext>
            </a:extLst>
          </p:cNvPr>
          <p:cNvSpPr/>
          <p:nvPr/>
        </p:nvSpPr>
        <p:spPr>
          <a:xfrm>
            <a:off x="842096" y="3249567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AEF6AB-2167-E6D5-9773-AB97F476EABD}"/>
              </a:ext>
            </a:extLst>
          </p:cNvPr>
          <p:cNvSpPr txBox="1"/>
          <p:nvPr/>
        </p:nvSpPr>
        <p:spPr>
          <a:xfrm>
            <a:off x="4761585" y="4416650"/>
            <a:ext cx="6702787" cy="61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 PORCENTAJE DE PRODUCTORES DE 65 AÑOS A MÁS</a:t>
            </a:r>
          </a:p>
          <a:p>
            <a:pPr algn="ctr"/>
            <a:r>
              <a:rPr lang="es-MX" sz="1400" dirty="0"/>
              <a:t>ÍNDICE DE DIMENSIÓN SOCIAL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CF4EBE3-ECC1-78CA-185A-4CEF16859C9C}"/>
              </a:ext>
            </a:extLst>
          </p:cNvPr>
          <p:cNvSpPr txBox="1"/>
          <p:nvPr/>
        </p:nvSpPr>
        <p:spPr>
          <a:xfrm>
            <a:off x="10260415" y="5385933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09-H</a:t>
            </a:r>
            <a:endParaRPr lang="es-PE" sz="20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795149E-7292-4744-690A-EA3B6BC92797}"/>
              </a:ext>
            </a:extLst>
          </p:cNvPr>
          <p:cNvSpPr txBox="1"/>
          <p:nvPr/>
        </p:nvSpPr>
        <p:spPr>
          <a:xfrm>
            <a:off x="4761585" y="5384587"/>
            <a:ext cx="5498829" cy="449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MIDAGRI &amp; INEI: IV Censo Nacional Agropecuario (2012)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6FAADBE-82A0-7290-8474-BFA7A39DF3BB}"/>
              </a:ext>
            </a:extLst>
          </p:cNvPr>
          <p:cNvSpPr txBox="1"/>
          <p:nvPr/>
        </p:nvSpPr>
        <p:spPr>
          <a:xfrm>
            <a:off x="4761585" y="3373339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456DC56-F8B7-0A80-817D-E097C82B1892}"/>
              </a:ext>
            </a:extLst>
          </p:cNvPr>
          <p:cNvSpPr txBox="1"/>
          <p:nvPr/>
        </p:nvSpPr>
        <p:spPr>
          <a:xfrm>
            <a:off x="964018" y="4785117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31317B22-CE77-A975-8754-47795F280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5668002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6" name="Grupo 35">
            <a:extLst>
              <a:ext uri="{FF2B5EF4-FFF2-40B4-BE49-F238E27FC236}">
                <a16:creationId xmlns:a16="http://schemas.microsoft.com/office/drawing/2014/main" id="{EB0D6D0B-3A82-9A5D-35CB-714149BCC4BC}"/>
              </a:ext>
            </a:extLst>
          </p:cNvPr>
          <p:cNvGrpSpPr/>
          <p:nvPr/>
        </p:nvGrpSpPr>
        <p:grpSpPr>
          <a:xfrm>
            <a:off x="964018" y="3392272"/>
            <a:ext cx="2062773" cy="1321190"/>
            <a:chOff x="960122" y="866605"/>
            <a:chExt cx="2062773" cy="1321190"/>
          </a:xfrm>
        </p:grpSpPr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F0FC9554-83A5-065D-A0FF-E6FAFC4C61F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8A1C1468-1247-B7ED-7600-04E33FAD2062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39" name="Rectángulo 38">
              <a:extLst>
                <a:ext uri="{FF2B5EF4-FFF2-40B4-BE49-F238E27FC236}">
                  <a16:creationId xmlns:a16="http://schemas.microsoft.com/office/drawing/2014/main" id="{E55BA484-1CF6-CD41-8C3B-003619F0FD90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0" name="Rectángulo 39">
              <a:extLst>
                <a:ext uri="{FF2B5EF4-FFF2-40B4-BE49-F238E27FC236}">
                  <a16:creationId xmlns:a16="http://schemas.microsoft.com/office/drawing/2014/main" id="{C6B6457E-B64A-B494-A28C-01A936510069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53675E25-81BC-3323-D50A-93DD3FC25F03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AF5E3B50-2FFA-9DFA-24D7-C45613F14198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58" name="Rectángulo 57">
              <a:extLst>
                <a:ext uri="{FF2B5EF4-FFF2-40B4-BE49-F238E27FC236}">
                  <a16:creationId xmlns:a16="http://schemas.microsoft.com/office/drawing/2014/main" id="{E71DFC61-EE50-8C9C-3AA8-D1AFD8C80DF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9" name="Imagen 58">
            <a:extLst>
              <a:ext uri="{FF2B5EF4-FFF2-40B4-BE49-F238E27FC236}">
                <a16:creationId xmlns:a16="http://schemas.microsoft.com/office/drawing/2014/main" id="{CB093450-580E-5671-DC95-804A1A8231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3507073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0" name="Picture 2" descr="Nosotros – CENEPRED">
            <a:extLst>
              <a:ext uri="{FF2B5EF4-FFF2-40B4-BE49-F238E27FC236}">
                <a16:creationId xmlns:a16="http://schemas.microsoft.com/office/drawing/2014/main" id="{C8FC2E56-4797-C28C-5847-6FDBEC328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3528224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C1D7C444-EE94-9726-C7E4-F735A120F1B0}"/>
              </a:ext>
            </a:extLst>
          </p:cNvPr>
          <p:cNvSpPr txBox="1"/>
          <p:nvPr/>
        </p:nvSpPr>
        <p:spPr>
          <a:xfrm>
            <a:off x="4761587" y="5054516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26B975B3-6C09-681B-F65D-6DBD4D92AE7C}"/>
              </a:ext>
            </a:extLst>
          </p:cNvPr>
          <p:cNvSpPr/>
          <p:nvPr/>
        </p:nvSpPr>
        <p:spPr>
          <a:xfrm>
            <a:off x="4761588" y="3373339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4809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Imagen 96" descr="Mapa&#10;&#10;El contenido generado por IA puede ser incorrecto.">
            <a:extLst>
              <a:ext uri="{FF2B5EF4-FFF2-40B4-BE49-F238E27FC236}">
                <a16:creationId xmlns:a16="http://schemas.microsoft.com/office/drawing/2014/main" id="{FE45BF42-535B-F308-437F-C3D94D1E1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" t="1112" r="1498" b="8222"/>
          <a:stretch/>
        </p:blipFill>
        <p:spPr>
          <a:xfrm>
            <a:off x="8237361" y="227618"/>
            <a:ext cx="4057797" cy="538414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715125"/>
            <a:ext cx="12192000" cy="1319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84" name="Grupo 83">
            <a:extLst>
              <a:ext uri="{FF2B5EF4-FFF2-40B4-BE49-F238E27FC236}">
                <a16:creationId xmlns:a16="http://schemas.microsoft.com/office/drawing/2014/main" id="{9566D6B3-FF91-EDA4-C78C-FCD11CA2B3B8}"/>
              </a:ext>
            </a:extLst>
          </p:cNvPr>
          <p:cNvGrpSpPr/>
          <p:nvPr/>
        </p:nvGrpSpPr>
        <p:grpSpPr>
          <a:xfrm>
            <a:off x="-36380" y="211588"/>
            <a:ext cx="4070125" cy="6503400"/>
            <a:chOff x="-36380" y="211588"/>
            <a:chExt cx="4070125" cy="6503400"/>
          </a:xfrm>
        </p:grpSpPr>
        <p:pic>
          <p:nvPicPr>
            <p:cNvPr id="83" name="Imagen 82">
              <a:extLst>
                <a:ext uri="{FF2B5EF4-FFF2-40B4-BE49-F238E27FC236}">
                  <a16:creationId xmlns:a16="http://schemas.microsoft.com/office/drawing/2014/main" id="{277F9120-CCF8-D447-083A-D2F5F10B6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6380" y="5628853"/>
              <a:ext cx="4070125" cy="108613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Imagen 24" descr="Mapa&#10;&#10;El contenido generado por IA puede ser incorrecto.">
              <a:extLst>
                <a:ext uri="{FF2B5EF4-FFF2-40B4-BE49-F238E27FC236}">
                  <a16:creationId xmlns:a16="http://schemas.microsoft.com/office/drawing/2014/main" id="{C0B0EDEB-0098-527C-52EB-D7951AC5E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9" t="543" r="1464" b="8001"/>
            <a:stretch/>
          </p:blipFill>
          <p:spPr>
            <a:xfrm>
              <a:off x="-36380" y="211588"/>
              <a:ext cx="4070125" cy="5385377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EEA91465-5702-0D13-A977-A8DCCDEC6D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5788" t="4321" r="78835" b="61545"/>
            <a:stretch/>
          </p:blipFill>
          <p:spPr>
            <a:xfrm>
              <a:off x="199840" y="518160"/>
              <a:ext cx="636779" cy="1692780"/>
            </a:xfrm>
            <a:prstGeom prst="rect">
              <a:avLst/>
            </a:prstGeom>
          </p:spPr>
        </p:pic>
        <p:pic>
          <p:nvPicPr>
            <p:cNvPr id="23" name="Imagen 22">
              <a:extLst>
                <a:ext uri="{FF2B5EF4-FFF2-40B4-BE49-F238E27FC236}">
                  <a16:creationId xmlns:a16="http://schemas.microsoft.com/office/drawing/2014/main" id="{D7C4EA91-226B-E584-F0A5-8ED0A1796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9840" y="4469846"/>
              <a:ext cx="822960" cy="909587"/>
            </a:xfrm>
            <a:prstGeom prst="rect">
              <a:avLst/>
            </a:prstGeom>
          </p:spPr>
        </p:pic>
      </p:grpSp>
      <p:pic>
        <p:nvPicPr>
          <p:cNvPr id="80" name="Imagen 79">
            <a:extLst>
              <a:ext uri="{FF2B5EF4-FFF2-40B4-BE49-F238E27FC236}">
                <a16:creationId xmlns:a16="http://schemas.microsoft.com/office/drawing/2014/main" id="{E672C29F-1833-FE8A-2E43-1CE5C923B6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88" t="4321" r="78835" b="61545"/>
          <a:stretch/>
        </p:blipFill>
        <p:spPr>
          <a:xfrm>
            <a:off x="8473582" y="480060"/>
            <a:ext cx="636779" cy="1692780"/>
          </a:xfrm>
          <a:prstGeom prst="rect">
            <a:avLst/>
          </a:prstGeom>
        </p:spPr>
      </p:pic>
      <p:grpSp>
        <p:nvGrpSpPr>
          <p:cNvPr id="88" name="Grupo 87">
            <a:extLst>
              <a:ext uri="{FF2B5EF4-FFF2-40B4-BE49-F238E27FC236}">
                <a16:creationId xmlns:a16="http://schemas.microsoft.com/office/drawing/2014/main" id="{B20DD3C5-7231-82FD-E9A8-17775B1F0F08}"/>
              </a:ext>
            </a:extLst>
          </p:cNvPr>
          <p:cNvGrpSpPr/>
          <p:nvPr/>
        </p:nvGrpSpPr>
        <p:grpSpPr>
          <a:xfrm>
            <a:off x="4100491" y="219208"/>
            <a:ext cx="4070125" cy="6495780"/>
            <a:chOff x="4100491" y="219208"/>
            <a:chExt cx="4070125" cy="6495780"/>
          </a:xfrm>
        </p:grpSpPr>
        <p:pic>
          <p:nvPicPr>
            <p:cNvPr id="87" name="Imagen 86" descr="Mapa&#10;&#10;El contenido generado por IA puede ser incorrecto.">
              <a:extLst>
                <a:ext uri="{FF2B5EF4-FFF2-40B4-BE49-F238E27FC236}">
                  <a16:creationId xmlns:a16="http://schemas.microsoft.com/office/drawing/2014/main" id="{2DE877D4-A70E-2F5D-3C6F-6431EA67A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5" t="1112" r="1395" b="7686"/>
            <a:stretch/>
          </p:blipFill>
          <p:spPr>
            <a:xfrm>
              <a:off x="4100491" y="219208"/>
              <a:ext cx="4057797" cy="5377758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75" name="Imagen 74">
              <a:extLst>
                <a:ext uri="{FF2B5EF4-FFF2-40B4-BE49-F238E27FC236}">
                  <a16:creationId xmlns:a16="http://schemas.microsoft.com/office/drawing/2014/main" id="{3DFD957B-EE5B-B799-0E15-3FB8F0020F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5788" t="4321" r="78835" b="61545"/>
            <a:stretch/>
          </p:blipFill>
          <p:spPr>
            <a:xfrm>
              <a:off x="4336711" y="480060"/>
              <a:ext cx="636779" cy="1692780"/>
            </a:xfrm>
            <a:prstGeom prst="rect">
              <a:avLst/>
            </a:prstGeom>
          </p:spPr>
        </p:pic>
        <p:pic>
          <p:nvPicPr>
            <p:cNvPr id="85" name="Imagen 84">
              <a:extLst>
                <a:ext uri="{FF2B5EF4-FFF2-40B4-BE49-F238E27FC236}">
                  <a16:creationId xmlns:a16="http://schemas.microsoft.com/office/drawing/2014/main" id="{1F4DAF45-3503-483A-3F60-F2583E877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00491" y="5628853"/>
              <a:ext cx="4070125" cy="1086135"/>
            </a:xfrm>
            <a:prstGeom prst="rect">
              <a:avLst/>
            </a:prstGeom>
            <a:solidFill>
              <a:schemeClr val="bg1"/>
            </a:solidFill>
          </p:spPr>
        </p:pic>
      </p:grpSp>
      <p:pic>
        <p:nvPicPr>
          <p:cNvPr id="89" name="Imagen 88">
            <a:extLst>
              <a:ext uri="{FF2B5EF4-FFF2-40B4-BE49-F238E27FC236}">
                <a16:creationId xmlns:a16="http://schemas.microsoft.com/office/drawing/2014/main" id="{A00BF633-7D00-D1F4-62F6-C0B4171CFF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37361" y="5628236"/>
            <a:ext cx="4070125" cy="108675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89CFF5C6-D502-7E08-8B24-6D9A4B569632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b="-2421"/>
          <a:stretch/>
        </p:blipFill>
        <p:spPr>
          <a:xfrm>
            <a:off x="8409748" y="4533900"/>
            <a:ext cx="890093" cy="89916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5" name="Imagen 94">
            <a:extLst>
              <a:ext uri="{FF2B5EF4-FFF2-40B4-BE49-F238E27FC236}">
                <a16:creationId xmlns:a16="http://schemas.microsoft.com/office/drawing/2014/main" id="{ECD282FF-83C1-8C89-FEAF-C6AF809555FE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b="-3131"/>
          <a:stretch/>
        </p:blipFill>
        <p:spPr>
          <a:xfrm>
            <a:off x="4309532" y="4472568"/>
            <a:ext cx="850675" cy="89924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79579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Mapa&#10;&#10;Descripción generada automáticamente">
            <a:extLst>
              <a:ext uri="{FF2B5EF4-FFF2-40B4-BE49-F238E27FC236}">
                <a16:creationId xmlns:a16="http://schemas.microsoft.com/office/drawing/2014/main" id="{B466A653-5722-62C4-B3F2-5C223B0E6E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t="1220" r="1556" b="20998"/>
          <a:stretch/>
        </p:blipFill>
        <p:spPr>
          <a:xfrm>
            <a:off x="7515990" y="233191"/>
            <a:ext cx="4676010" cy="5202041"/>
          </a:xfrm>
          <a:prstGeom prst="rect">
            <a:avLst/>
          </a:prstGeom>
        </p:spPr>
      </p:pic>
      <p:pic>
        <p:nvPicPr>
          <p:cNvPr id="7" name="Imagen 6" descr="Mapa&#10;&#10;Descripción generada automáticamente">
            <a:extLst>
              <a:ext uri="{FF2B5EF4-FFF2-40B4-BE49-F238E27FC236}">
                <a16:creationId xmlns:a16="http://schemas.microsoft.com/office/drawing/2014/main" id="{828AD849-3FD5-3CD7-6F06-1832A26078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" t="1219" r="1600" b="21132"/>
          <a:stretch/>
        </p:blipFill>
        <p:spPr>
          <a:xfrm>
            <a:off x="2273426" y="203966"/>
            <a:ext cx="4673333" cy="5218874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692263"/>
            <a:ext cx="12192000" cy="154819"/>
          </a:xfrm>
          <a:prstGeom prst="rect">
            <a:avLst/>
          </a:prstGeom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FE47C70-9C42-CBC7-03A6-5D14C05B0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426" y="5445158"/>
            <a:ext cx="4673334" cy="124710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03B2F33-2F2E-F6EB-0AD4-8F47176C2C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8666" y="5445158"/>
            <a:ext cx="4673334" cy="124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576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40B174EB-C35A-8F2C-0974-79F218192F02}"/>
              </a:ext>
            </a:extLst>
          </p:cNvPr>
          <p:cNvSpPr/>
          <p:nvPr/>
        </p:nvSpPr>
        <p:spPr>
          <a:xfrm>
            <a:off x="842096" y="222011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08C79989-0A84-06C8-3C0C-0B034361E512}"/>
              </a:ext>
            </a:extLst>
          </p:cNvPr>
          <p:cNvSpPr txBox="1"/>
          <p:nvPr/>
        </p:nvSpPr>
        <p:spPr>
          <a:xfrm>
            <a:off x="4761585" y="1389094"/>
            <a:ext cx="6702787" cy="607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 PORCENTAJE DE SUPERFICIE DE ÁREAS NATURALES</a:t>
            </a:r>
          </a:p>
          <a:p>
            <a:pPr algn="ctr"/>
            <a:r>
              <a:rPr lang="es-MX" sz="1400" dirty="0"/>
              <a:t>ÍNDICE DE DIMENSIÓN AMBIENTAL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50F47A4-FEC5-BCB5-E6AE-28E1791944FD}"/>
              </a:ext>
            </a:extLst>
          </p:cNvPr>
          <p:cNvSpPr txBox="1"/>
          <p:nvPr/>
        </p:nvSpPr>
        <p:spPr>
          <a:xfrm>
            <a:off x="10260415" y="2358377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10-A</a:t>
            </a:r>
            <a:endParaRPr lang="es-PE" sz="2000" dirty="0"/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BCB536C8-FEBA-3FED-0EE6-D95C08406984}"/>
              </a:ext>
            </a:extLst>
          </p:cNvPr>
          <p:cNvSpPr txBox="1"/>
          <p:nvPr/>
        </p:nvSpPr>
        <p:spPr>
          <a:xfrm>
            <a:off x="4761585" y="345783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506019E-F8AC-0C77-559F-4F36C7928676}"/>
              </a:ext>
            </a:extLst>
          </p:cNvPr>
          <p:cNvSpPr txBox="1"/>
          <p:nvPr/>
        </p:nvSpPr>
        <p:spPr>
          <a:xfrm>
            <a:off x="964018" y="1757561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B38B0812-0531-6019-29C5-FF1592758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2640446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2" name="Grupo 31">
            <a:extLst>
              <a:ext uri="{FF2B5EF4-FFF2-40B4-BE49-F238E27FC236}">
                <a16:creationId xmlns:a16="http://schemas.microsoft.com/office/drawing/2014/main" id="{869EAED6-1228-F5A4-5165-B63B75D1052B}"/>
              </a:ext>
            </a:extLst>
          </p:cNvPr>
          <p:cNvGrpSpPr/>
          <p:nvPr/>
        </p:nvGrpSpPr>
        <p:grpSpPr>
          <a:xfrm>
            <a:off x="964018" y="364716"/>
            <a:ext cx="2062773" cy="1321190"/>
            <a:chOff x="960122" y="866605"/>
            <a:chExt cx="2062773" cy="1321190"/>
          </a:xfrm>
        </p:grpSpPr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BE041C29-9C33-9DE1-9C46-AF7420938EB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64CD8CB4-7B10-CCA9-23EB-4826353CAE37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2391D906-F150-337B-C56F-EEBD58EFDD0A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D69F41F4-A878-51AF-E89A-E2699522EB64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7DB8A73E-2968-70AC-FC87-DECCA9663D94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793B1B9B-66DF-69CD-3BBD-0A8CFC5D2630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49" name="Rectángulo 48">
              <a:extLst>
                <a:ext uri="{FF2B5EF4-FFF2-40B4-BE49-F238E27FC236}">
                  <a16:creationId xmlns:a16="http://schemas.microsoft.com/office/drawing/2014/main" id="{040B759C-591D-0D35-5030-44B3B22A2D8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2" name="Imagen 51">
            <a:extLst>
              <a:ext uri="{FF2B5EF4-FFF2-40B4-BE49-F238E27FC236}">
                <a16:creationId xmlns:a16="http://schemas.microsoft.com/office/drawing/2014/main" id="{A300B2B9-1BB2-39CF-277E-FAD738CEDC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479517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3" name="Picture 2" descr="Nosotros – CENEPRED">
            <a:extLst>
              <a:ext uri="{FF2B5EF4-FFF2-40B4-BE49-F238E27FC236}">
                <a16:creationId xmlns:a16="http://schemas.microsoft.com/office/drawing/2014/main" id="{22C2753A-48B9-3E79-2291-0C65C3F72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500668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7412CD8A-14C5-6DD0-0866-7784090E3F7B}"/>
              </a:ext>
            </a:extLst>
          </p:cNvPr>
          <p:cNvSpPr/>
          <p:nvPr/>
        </p:nvSpPr>
        <p:spPr>
          <a:xfrm>
            <a:off x="842096" y="3249567"/>
            <a:ext cx="10744200" cy="2857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AEF6AB-2167-E6D5-9773-AB97F476EABD}"/>
              </a:ext>
            </a:extLst>
          </p:cNvPr>
          <p:cNvSpPr txBox="1"/>
          <p:nvPr/>
        </p:nvSpPr>
        <p:spPr>
          <a:xfrm>
            <a:off x="4761585" y="4416650"/>
            <a:ext cx="6702787" cy="607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600" b="1" dirty="0"/>
              <a:t>MAPA DE UBICACIÓN DE ÁREAS NATURALES EN REGIONES</a:t>
            </a:r>
          </a:p>
          <a:p>
            <a:pPr algn="ctr"/>
            <a:r>
              <a:rPr lang="es-MX" sz="1400" dirty="0"/>
              <a:t>ÍNDICE DE DIMENSIÓN AMBIENTAL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CF4EBE3-ECC1-78CA-185A-4CEF16859C9C}"/>
              </a:ext>
            </a:extLst>
          </p:cNvPr>
          <p:cNvSpPr txBox="1"/>
          <p:nvPr/>
        </p:nvSpPr>
        <p:spPr>
          <a:xfrm>
            <a:off x="10260415" y="5385933"/>
            <a:ext cx="1203958" cy="56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100" b="1" dirty="0"/>
              <a:t>Mapa:</a:t>
            </a:r>
          </a:p>
          <a:p>
            <a:pPr algn="ctr"/>
            <a:r>
              <a:rPr lang="es-MX" sz="2000" b="1" dirty="0"/>
              <a:t>10-B</a:t>
            </a:r>
            <a:endParaRPr lang="es-PE" sz="20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795149E-7292-4744-690A-EA3B6BC92797}"/>
              </a:ext>
            </a:extLst>
          </p:cNvPr>
          <p:cNvSpPr txBox="1"/>
          <p:nvPr/>
        </p:nvSpPr>
        <p:spPr>
          <a:xfrm>
            <a:off x="4761585" y="5384587"/>
            <a:ext cx="5498829" cy="61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SERNANP: </a:t>
            </a:r>
            <a:r>
              <a:rPr lang="pt-BR" sz="1050" dirty="0"/>
              <a:t>Áreas Naturales Protegidas, Áreas de Conservación Regional, Zonas Reservadas</a:t>
            </a:r>
            <a:endParaRPr lang="es-MX" sz="1050" dirty="0"/>
          </a:p>
          <a:p>
            <a:r>
              <a:rPr lang="es-MX" sz="1050" dirty="0"/>
              <a:t>SERFOR: Ecosistemas Frágiles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6FAADBE-82A0-7290-8474-BFA7A39DF3BB}"/>
              </a:ext>
            </a:extLst>
          </p:cNvPr>
          <p:cNvSpPr txBox="1"/>
          <p:nvPr/>
        </p:nvSpPr>
        <p:spPr>
          <a:xfrm>
            <a:off x="4761585" y="3373339"/>
            <a:ext cx="6702787" cy="1062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288000" bIns="216000" rtlCol="0">
            <a:spAutoFit/>
          </a:bodyPr>
          <a:lstStyle/>
          <a:p>
            <a:pPr algn="ctr"/>
            <a:r>
              <a:rPr lang="es-MX" b="1" dirty="0"/>
              <a:t>ESCENARIOS DE RIESGOS POR SEQUÍAS</a:t>
            </a:r>
          </a:p>
          <a:p>
            <a:pPr algn="ctr"/>
            <a:r>
              <a:rPr lang="es-MX" b="1" dirty="0"/>
              <a:t>DEL DEPARTAMENTO DE AYACUCHO</a:t>
            </a:r>
            <a:endParaRPr lang="es-PE" b="1" dirty="0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456DC56-F8B7-0A80-817D-E097C82B1892}"/>
              </a:ext>
            </a:extLst>
          </p:cNvPr>
          <p:cNvSpPr txBox="1"/>
          <p:nvPr/>
        </p:nvSpPr>
        <p:spPr>
          <a:xfrm>
            <a:off x="964018" y="4785117"/>
            <a:ext cx="3589018" cy="8112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sz="1200" dirty="0"/>
              <a:t>Producción del mapa: CENEPRED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Datum: WGS84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Proyección: Sistema de Coordenadas Geográficas</a:t>
            </a:r>
          </a:p>
          <a:p>
            <a:pPr>
              <a:lnSpc>
                <a:spcPct val="90000"/>
              </a:lnSpc>
            </a:pPr>
            <a:r>
              <a:rPr lang="es-MX" sz="1200" dirty="0"/>
              <a:t>Escala: 1:1 600 000</a:t>
            </a:r>
            <a:endParaRPr lang="es-PE" sz="1100" dirty="0"/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31317B22-CE77-A975-8754-47795F280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18" y="5668002"/>
            <a:ext cx="3000502" cy="3060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6" name="Grupo 35">
            <a:extLst>
              <a:ext uri="{FF2B5EF4-FFF2-40B4-BE49-F238E27FC236}">
                <a16:creationId xmlns:a16="http://schemas.microsoft.com/office/drawing/2014/main" id="{EB0D6D0B-3A82-9A5D-35CB-714149BCC4BC}"/>
              </a:ext>
            </a:extLst>
          </p:cNvPr>
          <p:cNvGrpSpPr/>
          <p:nvPr/>
        </p:nvGrpSpPr>
        <p:grpSpPr>
          <a:xfrm>
            <a:off x="964018" y="3392272"/>
            <a:ext cx="2062773" cy="1321190"/>
            <a:chOff x="960122" y="866605"/>
            <a:chExt cx="2062773" cy="1321190"/>
          </a:xfrm>
        </p:grpSpPr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F0FC9554-83A5-065D-A0FF-E6FAFC4C61F4}"/>
                </a:ext>
              </a:extLst>
            </p:cNvPr>
            <p:cNvSpPr txBox="1"/>
            <p:nvPr/>
          </p:nvSpPr>
          <p:spPr>
            <a:xfrm>
              <a:off x="1402179" y="1147140"/>
              <a:ext cx="1620716" cy="1015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dirty="0"/>
                <a:t>Límite distrital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Limite provincial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departamental</a:t>
              </a:r>
            </a:p>
            <a:p>
              <a:pPr>
                <a:lnSpc>
                  <a:spcPct val="130000"/>
                </a:lnSpc>
              </a:pPr>
              <a:r>
                <a:rPr lang="es-MX" sz="1200" dirty="0"/>
                <a:t>Límite internacional</a:t>
              </a:r>
              <a:endParaRPr lang="es-PE" sz="1100" dirty="0"/>
            </a:p>
          </p:txBody>
        </p:sp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8A1C1468-1247-B7ED-7600-04E33FAD2062}"/>
                </a:ext>
              </a:extLst>
            </p:cNvPr>
            <p:cNvSpPr/>
            <p:nvPr/>
          </p:nvSpPr>
          <p:spPr>
            <a:xfrm>
              <a:off x="1046754" y="1207629"/>
              <a:ext cx="355424" cy="180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39" name="Rectángulo 38">
              <a:extLst>
                <a:ext uri="{FF2B5EF4-FFF2-40B4-BE49-F238E27FC236}">
                  <a16:creationId xmlns:a16="http://schemas.microsoft.com/office/drawing/2014/main" id="{E55BA484-1CF6-CD41-8C3B-003619F0FD90}"/>
                </a:ext>
              </a:extLst>
            </p:cNvPr>
            <p:cNvSpPr/>
            <p:nvPr/>
          </p:nvSpPr>
          <p:spPr>
            <a:xfrm>
              <a:off x="1046754" y="1462692"/>
              <a:ext cx="355424" cy="180000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0" name="Rectángulo 39">
              <a:extLst>
                <a:ext uri="{FF2B5EF4-FFF2-40B4-BE49-F238E27FC236}">
                  <a16:creationId xmlns:a16="http://schemas.microsoft.com/office/drawing/2014/main" id="{C6B6457E-B64A-B494-A28C-01A936510069}"/>
                </a:ext>
              </a:extLst>
            </p:cNvPr>
            <p:cNvSpPr/>
            <p:nvPr/>
          </p:nvSpPr>
          <p:spPr>
            <a:xfrm>
              <a:off x="1046754" y="1705824"/>
              <a:ext cx="355424" cy="180000"/>
            </a:xfrm>
            <a:prstGeom prst="rect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53675E25-81BC-3323-D50A-93DD3FC25F03}"/>
                </a:ext>
              </a:extLst>
            </p:cNvPr>
            <p:cNvSpPr/>
            <p:nvPr/>
          </p:nvSpPr>
          <p:spPr>
            <a:xfrm>
              <a:off x="1046754" y="1946841"/>
              <a:ext cx="355424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AF5E3B50-2FFA-9DFA-24D7-C45613F14198}"/>
                </a:ext>
              </a:extLst>
            </p:cNvPr>
            <p:cNvSpPr txBox="1"/>
            <p:nvPr/>
          </p:nvSpPr>
          <p:spPr>
            <a:xfrm>
              <a:off x="1014029" y="866605"/>
              <a:ext cx="1653441" cy="295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tIns="3600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s-MX" sz="1200" b="1" dirty="0"/>
                <a:t>Simbología</a:t>
              </a:r>
              <a:endParaRPr lang="es-PE" sz="1100" b="1" dirty="0"/>
            </a:p>
          </p:txBody>
        </p:sp>
        <p:sp>
          <p:nvSpPr>
            <p:cNvPr id="58" name="Rectángulo 57">
              <a:extLst>
                <a:ext uri="{FF2B5EF4-FFF2-40B4-BE49-F238E27FC236}">
                  <a16:creationId xmlns:a16="http://schemas.microsoft.com/office/drawing/2014/main" id="{E71DFC61-EE50-8C9C-3AA8-D1AFD8C80DF8}"/>
                </a:ext>
              </a:extLst>
            </p:cNvPr>
            <p:cNvSpPr/>
            <p:nvPr/>
          </p:nvSpPr>
          <p:spPr>
            <a:xfrm>
              <a:off x="960122" y="866605"/>
              <a:ext cx="2034538" cy="132119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59" name="Imagen 58">
            <a:extLst>
              <a:ext uri="{FF2B5EF4-FFF2-40B4-BE49-F238E27FC236}">
                <a16:creationId xmlns:a16="http://schemas.microsoft.com/office/drawing/2014/main" id="{CB093450-580E-5671-DC95-804A1A8231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29" t="9752" r="10129" b="8911"/>
          <a:stretch/>
        </p:blipFill>
        <p:spPr>
          <a:xfrm>
            <a:off x="10725236" y="3507073"/>
            <a:ext cx="663785" cy="8694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0" name="Picture 2" descr="Nosotros – CENEPRED">
            <a:extLst>
              <a:ext uri="{FF2B5EF4-FFF2-40B4-BE49-F238E27FC236}">
                <a16:creationId xmlns:a16="http://schemas.microsoft.com/office/drawing/2014/main" id="{C8FC2E56-4797-C28C-5847-6FDBEC328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96" y="3528224"/>
            <a:ext cx="1066303" cy="8483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C1D7C444-EE94-9726-C7E4-F735A120F1B0}"/>
              </a:ext>
            </a:extLst>
          </p:cNvPr>
          <p:cNvSpPr txBox="1"/>
          <p:nvPr/>
        </p:nvSpPr>
        <p:spPr>
          <a:xfrm>
            <a:off x="4761587" y="5054516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26B975B3-6C09-681B-F65D-6DBD4D92AE7C}"/>
              </a:ext>
            </a:extLst>
          </p:cNvPr>
          <p:cNvSpPr/>
          <p:nvPr/>
        </p:nvSpPr>
        <p:spPr>
          <a:xfrm>
            <a:off x="4761588" y="3373339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80366910-6D0A-00FC-B08C-488194780FE6}"/>
              </a:ext>
            </a:extLst>
          </p:cNvPr>
          <p:cNvSpPr txBox="1"/>
          <p:nvPr/>
        </p:nvSpPr>
        <p:spPr>
          <a:xfrm>
            <a:off x="4761585" y="2357031"/>
            <a:ext cx="5498829" cy="61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bIns="72000" rtlCol="0">
            <a:spAutoFit/>
          </a:bodyPr>
          <a:lstStyle/>
          <a:p>
            <a:r>
              <a:rPr lang="es-MX" sz="1100" b="1" dirty="0"/>
              <a:t>Fuente de información:</a:t>
            </a:r>
          </a:p>
          <a:p>
            <a:r>
              <a:rPr lang="es-MX" sz="1050" dirty="0"/>
              <a:t>SERNANP: </a:t>
            </a:r>
            <a:r>
              <a:rPr lang="pt-BR" sz="1050" dirty="0"/>
              <a:t>Áreas Naturales Protegidas, Áreas de Conservación Regional, Zonas Reservadas</a:t>
            </a:r>
            <a:endParaRPr lang="es-MX" sz="1050" dirty="0"/>
          </a:p>
          <a:p>
            <a:r>
              <a:rPr lang="es-MX" sz="1050" dirty="0"/>
              <a:t>SERFOR: Ecosistemas Frágiles 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9501FCC6-4242-7870-9133-2624EBB39D54}"/>
              </a:ext>
            </a:extLst>
          </p:cNvPr>
          <p:cNvSpPr txBox="1"/>
          <p:nvPr/>
        </p:nvSpPr>
        <p:spPr>
          <a:xfrm>
            <a:off x="4761587" y="2026960"/>
            <a:ext cx="6702787" cy="3300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tIns="72000" bIns="72000" rtlCol="0">
            <a:spAutoFit/>
          </a:bodyPr>
          <a:lstStyle/>
          <a:p>
            <a:pPr algn="ctr"/>
            <a:r>
              <a:rPr lang="es-MX" sz="1200" b="1" dirty="0"/>
              <a:t>EQUIPO TÉCNICO: CENEPRED Y GOBIERNO REGIONAL DE AYACUCHO</a:t>
            </a:r>
            <a:endParaRPr lang="es-PE" sz="1200" b="1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7CD887C8-0015-A9F7-8279-D378F63EB39B}"/>
              </a:ext>
            </a:extLst>
          </p:cNvPr>
          <p:cNvSpPr/>
          <p:nvPr/>
        </p:nvSpPr>
        <p:spPr>
          <a:xfrm>
            <a:off x="4761588" y="345783"/>
            <a:ext cx="6702787" cy="262324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837447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>
            <a:extLst>
              <a:ext uri="{FF2B5EF4-FFF2-40B4-BE49-F238E27FC236}">
                <a16:creationId xmlns:a16="http://schemas.microsoft.com/office/drawing/2014/main" id="{941EDD65-CC61-082B-7F3C-CD202E967769}"/>
              </a:ext>
            </a:extLst>
          </p:cNvPr>
          <p:cNvGrpSpPr/>
          <p:nvPr/>
        </p:nvGrpSpPr>
        <p:grpSpPr>
          <a:xfrm>
            <a:off x="3468444" y="3593825"/>
            <a:ext cx="1446360" cy="1542055"/>
            <a:chOff x="3468444" y="3593825"/>
            <a:chExt cx="1446360" cy="1542055"/>
          </a:xfrm>
        </p:grpSpPr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538197CD-9358-8CD7-F529-27F42D059271}"/>
                </a:ext>
              </a:extLst>
            </p:cNvPr>
            <p:cNvSpPr txBox="1"/>
            <p:nvPr/>
          </p:nvSpPr>
          <p:spPr>
            <a:xfrm>
              <a:off x="3468444" y="3593825"/>
              <a:ext cx="1446360" cy="4420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Superficie</a:t>
              </a:r>
            </a:p>
            <a:p>
              <a:r>
                <a:rPr lang="es-MX" sz="1200" b="1" dirty="0"/>
                <a:t>de pastos (%)</a:t>
              </a:r>
            </a:p>
          </p:txBody>
        </p:sp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6B64623D-142A-3328-7943-F2860C856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68444" y="4035860"/>
              <a:ext cx="1154247" cy="1100020"/>
            </a:xfrm>
            <a:prstGeom prst="rect">
              <a:avLst/>
            </a:prstGeom>
          </p:spPr>
        </p:pic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115311BE-2496-F895-F97C-2EFC9B2FBA2D}"/>
              </a:ext>
            </a:extLst>
          </p:cNvPr>
          <p:cNvSpPr txBox="1"/>
          <p:nvPr/>
        </p:nvSpPr>
        <p:spPr>
          <a:xfrm>
            <a:off x="1050650" y="3593825"/>
            <a:ext cx="1446360" cy="44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36000" rIns="0" bIns="36000" rtlCol="0">
            <a:spAutoFit/>
          </a:bodyPr>
          <a:lstStyle/>
          <a:p>
            <a:r>
              <a:rPr lang="es-MX" sz="1200" b="1" dirty="0"/>
              <a:t>Superficie agrícola bajo secano (%)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0956710-AD47-1674-B90C-4081CF282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650" y="4035860"/>
            <a:ext cx="1623989" cy="87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289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442086E6-6B7A-DEE4-3366-D18ECE9FB5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70" t="1222" r="1664" b="20926"/>
          <a:stretch/>
        </p:blipFill>
        <p:spPr>
          <a:xfrm>
            <a:off x="7515991" y="233191"/>
            <a:ext cx="4676010" cy="520045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C6EBFF3-64E3-D508-103C-9D65B892AC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35" t="1333" r="1544" b="20641"/>
          <a:stretch/>
        </p:blipFill>
        <p:spPr>
          <a:xfrm>
            <a:off x="2270748" y="211588"/>
            <a:ext cx="4673333" cy="5211252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692263"/>
            <a:ext cx="12192000" cy="154819"/>
          </a:xfrm>
          <a:prstGeom prst="rect">
            <a:avLst/>
          </a:prstGeom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7E7E317-99B4-7466-DFCD-799F0A042E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427" y="5445158"/>
            <a:ext cx="4673334" cy="124710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A540CE6-9322-02F1-90FD-335B2DC9FB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5990" y="5444444"/>
            <a:ext cx="4676010" cy="124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5866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6E74AA38-DA12-4CA9-156C-9F1B86681CEF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42096" y="222011"/>
            <a:chExt cx="10744200" cy="2857500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40B174EB-C35A-8F2C-0974-79F218192F02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92258160-FDCF-5829-6D5D-FA9E55900653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8C79989-0A84-06C8-3C0C-0B034361E512}"/>
                  </a:ext>
                </a:extLst>
              </p:cNvPr>
              <p:cNvSpPr txBox="1"/>
              <p:nvPr/>
            </p:nvSpPr>
            <p:spPr>
              <a:xfrm>
                <a:off x="5374909" y="1137191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RIESGO A SEQUÍAS EXTREMAS</a:t>
                </a:r>
              </a:p>
              <a:p>
                <a:pPr algn="ctr"/>
                <a:r>
                  <a:rPr lang="es-MX" sz="1600" b="1" dirty="0"/>
                  <a:t> A NIVEL DISTRITAL</a:t>
                </a:r>
                <a:endParaRPr lang="es-PE" sz="1600" b="1" dirty="0"/>
              </a:p>
            </p:txBody>
          </p:sp>
          <p:pic>
            <p:nvPicPr>
              <p:cNvPr id="52" name="Imagen 51">
                <a:extLst>
                  <a:ext uri="{FF2B5EF4-FFF2-40B4-BE49-F238E27FC236}">
                    <a16:creationId xmlns:a16="http://schemas.microsoft.com/office/drawing/2014/main" id="{A300B2B9-1BB2-39CF-277E-FAD738CED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Picture 2" descr="Nosotros – CENEPRED">
                <a:extLst>
                  <a:ext uri="{FF2B5EF4-FFF2-40B4-BE49-F238E27FC236}">
                    <a16:creationId xmlns:a16="http://schemas.microsoft.com/office/drawing/2014/main" id="{22C2753A-48B9-3E79-2291-0C65C3F72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D50F47A4-FEC5-BCB5-E6AE-28E1791944FD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11-A</a:t>
                </a:r>
                <a:endParaRPr lang="es-PE" sz="2000" dirty="0"/>
              </a:p>
            </p:txBody>
          </p:sp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7CD887C8-0015-A9F7-8279-D378F63EB39B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CB536C8-FEBA-3FED-0EE6-D95C08406984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80366910-6D0A-00FC-B08C-488194780FE6}"/>
                  </a:ext>
                </a:extLst>
              </p:cNvPr>
              <p:cNvSpPr txBox="1"/>
              <p:nvPr/>
            </p:nvSpPr>
            <p:spPr>
              <a:xfrm>
                <a:off x="5374909" y="2077101"/>
                <a:ext cx="5498829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SENAMHI, MIDAGRI, MINSA, INEI.</a:t>
                </a:r>
                <a:endParaRPr lang="es-PE" sz="1050" dirty="0"/>
              </a:p>
            </p:txBody>
          </p:sp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9501FCC6-4242-7870-9133-2624EBB39D54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</p:grp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06019E-F8AC-0C77-559F-4F36C7928676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B38B0812-0531-6019-29C5-FF1592758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869EAED6-1228-F5A4-5165-B63B75D1052B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BE041C29-9C33-9DE1-9C46-AF7420938EB4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64CD8CB4-7B10-CCA9-23EB-4826353CAE37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5" name="Rectángulo 44">
                <a:extLst>
                  <a:ext uri="{FF2B5EF4-FFF2-40B4-BE49-F238E27FC236}">
                    <a16:creationId xmlns:a16="http://schemas.microsoft.com/office/drawing/2014/main" id="{2391D906-F150-337B-C56F-EEBD58EFDD0A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:a16="http://schemas.microsoft.com/office/drawing/2014/main" id="{D69F41F4-A878-51AF-E89A-E2699522EB6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7DB8A73E-2968-70AC-FC87-DECCA9663D94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793B1B9B-66DF-69CD-3BBD-0A8CFC5D2630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9" name="Rectángulo 48">
                <a:extLst>
                  <a:ext uri="{FF2B5EF4-FFF2-40B4-BE49-F238E27FC236}">
                    <a16:creationId xmlns:a16="http://schemas.microsoft.com/office/drawing/2014/main" id="{040B759C-591D-0D35-5030-44B3B22A2D8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614EAC38-1E7C-4423-06A6-F4152466BDBF}"/>
              </a:ext>
            </a:extLst>
          </p:cNvPr>
          <p:cNvGrpSpPr/>
          <p:nvPr/>
        </p:nvGrpSpPr>
        <p:grpSpPr>
          <a:xfrm>
            <a:off x="842096" y="3294760"/>
            <a:ext cx="10744200" cy="2857500"/>
            <a:chOff x="842096" y="222011"/>
            <a:chExt cx="10744200" cy="2857500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227774E7-6BDD-93FF-74E6-66A0D0105DE5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EB4EE6F4-1206-5A30-ADDE-A62F36CC049C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97ADA2DB-E844-7783-2EFA-EE811997C896}"/>
                  </a:ext>
                </a:extLst>
              </p:cNvPr>
              <p:cNvSpPr txBox="1"/>
              <p:nvPr/>
            </p:nvSpPr>
            <p:spPr>
              <a:xfrm>
                <a:off x="5374909" y="1128773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RIESGO A SEQUÍAS SEVERAS</a:t>
                </a:r>
              </a:p>
              <a:p>
                <a:pPr algn="ctr"/>
                <a:r>
                  <a:rPr lang="es-MX" sz="1600" b="1" dirty="0"/>
                  <a:t>A NIVEL DISTRITAL</a:t>
                </a:r>
                <a:endParaRPr lang="es-PE" sz="1600" b="1" dirty="0"/>
              </a:p>
            </p:txBody>
          </p:sp>
          <p:pic>
            <p:nvPicPr>
              <p:cNvPr id="20" name="Imagen 19">
                <a:extLst>
                  <a:ext uri="{FF2B5EF4-FFF2-40B4-BE49-F238E27FC236}">
                    <a16:creationId xmlns:a16="http://schemas.microsoft.com/office/drawing/2014/main" id="{0F0924A9-13A2-6A2E-0503-5D929B1084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21" name="Picture 2" descr="Nosotros – CENEPRED">
                <a:extLst>
                  <a:ext uri="{FF2B5EF4-FFF2-40B4-BE49-F238E27FC236}">
                    <a16:creationId xmlns:a16="http://schemas.microsoft.com/office/drawing/2014/main" id="{DDC638D3-3213-70CD-DE8E-F3C269DF59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23" name="CuadroTexto 22">
                <a:extLst>
                  <a:ext uri="{FF2B5EF4-FFF2-40B4-BE49-F238E27FC236}">
                    <a16:creationId xmlns:a16="http://schemas.microsoft.com/office/drawing/2014/main" id="{3D1E9561-0A84-BFD5-A1D0-C8F031C38F2C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11-B</a:t>
                </a:r>
                <a:endParaRPr lang="es-PE" sz="2000" dirty="0"/>
              </a:p>
            </p:txBody>
          </p:sp>
          <p:sp>
            <p:nvSpPr>
              <p:cNvPr id="24" name="Rectángulo 23">
                <a:extLst>
                  <a:ext uri="{FF2B5EF4-FFF2-40B4-BE49-F238E27FC236}">
                    <a16:creationId xmlns:a16="http://schemas.microsoft.com/office/drawing/2014/main" id="{B7B7BAE9-C59E-A49B-ACE6-90D214C746D7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25" name="CuadroTexto 24">
                <a:extLst>
                  <a:ext uri="{FF2B5EF4-FFF2-40B4-BE49-F238E27FC236}">
                    <a16:creationId xmlns:a16="http://schemas.microsoft.com/office/drawing/2014/main" id="{BE69FB7C-D1CB-1E3E-9F2F-354B55FE13CF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26" name="CuadroTexto 25">
                <a:extLst>
                  <a:ext uri="{FF2B5EF4-FFF2-40B4-BE49-F238E27FC236}">
                    <a16:creationId xmlns:a16="http://schemas.microsoft.com/office/drawing/2014/main" id="{C18C0740-06B7-CCE6-3F00-1A99BAEE26A0}"/>
                  </a:ext>
                </a:extLst>
              </p:cNvPr>
              <p:cNvSpPr txBox="1"/>
              <p:nvPr/>
            </p:nvSpPr>
            <p:spPr>
              <a:xfrm>
                <a:off x="5374909" y="2077101"/>
                <a:ext cx="5498829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SENAMHI, MIDAGRI, MINSA, INEI.</a:t>
                </a:r>
                <a:endParaRPr lang="es-PE" sz="1050" dirty="0"/>
              </a:p>
            </p:txBody>
          </p:sp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7D2D70B2-EE01-E645-33A2-8870D961B0BE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</p:grp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CB1E7C82-7767-7F61-F8ED-7AD31946C019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B3C9FA4A-B5EB-A5B2-07D3-C1528A415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15600EF7-A232-A079-5FB2-B80A0E7FF334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35B3A191-DCE0-C7DA-9EBA-65DF0101CE1E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D75358DB-F91C-246E-2CC6-F09BF9D11AFA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B4CC380A-2D3B-E223-7E90-A789636FB46F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5" name="Rectángulo 14">
                <a:extLst>
                  <a:ext uri="{FF2B5EF4-FFF2-40B4-BE49-F238E27FC236}">
                    <a16:creationId xmlns:a16="http://schemas.microsoft.com/office/drawing/2014/main" id="{391E4F59-FF21-F96C-F298-7B5E4EE7B792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6" name="Rectángulo 15">
                <a:extLst>
                  <a:ext uri="{FF2B5EF4-FFF2-40B4-BE49-F238E27FC236}">
                    <a16:creationId xmlns:a16="http://schemas.microsoft.com/office/drawing/2014/main" id="{F2E9C69F-875F-A201-A647-CD408BD32247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5296F310-9B71-918B-8F66-974A2309C0EA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19A1444E-1048-0A13-45AF-7BE2E9C81FAA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63631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6E74AA38-DA12-4CA9-156C-9F1B86681CEF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42096" y="222011"/>
            <a:chExt cx="10744200" cy="2857500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40B174EB-C35A-8F2C-0974-79F218192F02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92258160-FDCF-5829-6D5D-FA9E55900653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8C79989-0A84-06C8-3C0C-0B034361E512}"/>
                  </a:ext>
                </a:extLst>
              </p:cNvPr>
              <p:cNvSpPr txBox="1"/>
              <p:nvPr/>
            </p:nvSpPr>
            <p:spPr>
              <a:xfrm>
                <a:off x="5374909" y="1139920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RIESGO A SEQUÍAS MODERADAS</a:t>
                </a:r>
              </a:p>
              <a:p>
                <a:pPr algn="ctr"/>
                <a:r>
                  <a:rPr lang="es-MX" sz="1600" b="1" dirty="0"/>
                  <a:t>A NIVEL DISTRITAL</a:t>
                </a:r>
                <a:endParaRPr lang="es-PE" sz="1600" b="1" dirty="0"/>
              </a:p>
            </p:txBody>
          </p:sp>
          <p:pic>
            <p:nvPicPr>
              <p:cNvPr id="52" name="Imagen 51">
                <a:extLst>
                  <a:ext uri="{FF2B5EF4-FFF2-40B4-BE49-F238E27FC236}">
                    <a16:creationId xmlns:a16="http://schemas.microsoft.com/office/drawing/2014/main" id="{A300B2B9-1BB2-39CF-277E-FAD738CED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Picture 2" descr="Nosotros – CENEPRED">
                <a:extLst>
                  <a:ext uri="{FF2B5EF4-FFF2-40B4-BE49-F238E27FC236}">
                    <a16:creationId xmlns:a16="http://schemas.microsoft.com/office/drawing/2014/main" id="{22C2753A-48B9-3E79-2291-0C65C3F72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D50F47A4-FEC5-BCB5-E6AE-28E1791944FD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11-C</a:t>
                </a:r>
                <a:endParaRPr lang="es-PE" sz="2000" dirty="0"/>
              </a:p>
            </p:txBody>
          </p:sp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7CD887C8-0015-A9F7-8279-D378F63EB39B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CB536C8-FEBA-3FED-0EE6-D95C08406984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80366910-6D0A-00FC-B08C-488194780FE6}"/>
                  </a:ext>
                </a:extLst>
              </p:cNvPr>
              <p:cNvSpPr txBox="1"/>
              <p:nvPr/>
            </p:nvSpPr>
            <p:spPr>
              <a:xfrm>
                <a:off x="5374909" y="2077101"/>
                <a:ext cx="5498829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SENAMHI, MIDAGRI, MINSA, INEI.</a:t>
                </a:r>
                <a:endParaRPr lang="es-PE" sz="1050" dirty="0"/>
              </a:p>
            </p:txBody>
          </p:sp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9501FCC6-4242-7870-9133-2624EBB39D54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</p:grp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06019E-F8AC-0C77-559F-4F36C7928676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B38B0812-0531-6019-29C5-FF1592758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869EAED6-1228-F5A4-5165-B63B75D1052B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BE041C29-9C33-9DE1-9C46-AF7420938EB4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64CD8CB4-7B10-CCA9-23EB-4826353CAE37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5" name="Rectángulo 44">
                <a:extLst>
                  <a:ext uri="{FF2B5EF4-FFF2-40B4-BE49-F238E27FC236}">
                    <a16:creationId xmlns:a16="http://schemas.microsoft.com/office/drawing/2014/main" id="{2391D906-F150-337B-C56F-EEBD58EFDD0A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:a16="http://schemas.microsoft.com/office/drawing/2014/main" id="{D69F41F4-A878-51AF-E89A-E2699522EB6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7DB8A73E-2968-70AC-FC87-DECCA9663D94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793B1B9B-66DF-69CD-3BBD-0A8CFC5D2630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9" name="Rectángulo 48">
                <a:extLst>
                  <a:ext uri="{FF2B5EF4-FFF2-40B4-BE49-F238E27FC236}">
                    <a16:creationId xmlns:a16="http://schemas.microsoft.com/office/drawing/2014/main" id="{040B759C-591D-0D35-5030-44B3B22A2D8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B269A775-18C6-053E-1436-F31ADCD17B54}"/>
              </a:ext>
            </a:extLst>
          </p:cNvPr>
          <p:cNvGrpSpPr/>
          <p:nvPr/>
        </p:nvGrpSpPr>
        <p:grpSpPr>
          <a:xfrm>
            <a:off x="842097" y="3723345"/>
            <a:ext cx="1419520" cy="1153455"/>
            <a:chOff x="842097" y="3723345"/>
            <a:chExt cx="1419520" cy="1153455"/>
          </a:xfrm>
        </p:grpSpPr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659A0902-E2DA-FD1C-7A27-3BF2CB900781}"/>
                </a:ext>
              </a:extLst>
            </p:cNvPr>
            <p:cNvSpPr txBox="1"/>
            <p:nvPr/>
          </p:nvSpPr>
          <p:spPr>
            <a:xfrm>
              <a:off x="873209" y="3723345"/>
              <a:ext cx="1388408" cy="2573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Nivel de riesgo</a:t>
              </a:r>
            </a:p>
          </p:txBody>
        </p:sp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AA711511-3D7D-18C9-D8FF-42530CE1B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2097" y="3977879"/>
              <a:ext cx="1223531" cy="8989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97500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 descr="Mapa&#10;&#10;El contenido generado por IA puede ser incorrecto.">
            <a:extLst>
              <a:ext uri="{FF2B5EF4-FFF2-40B4-BE49-F238E27FC236}">
                <a16:creationId xmlns:a16="http://schemas.microsoft.com/office/drawing/2014/main" id="{5A44628C-331E-19D1-D570-82CBB2ADC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" t="1326" r="2270" b="8564"/>
          <a:stretch/>
        </p:blipFill>
        <p:spPr>
          <a:xfrm>
            <a:off x="0" y="235687"/>
            <a:ext cx="4052776" cy="53764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Imagen 14" descr="Mapa&#10;&#10;El contenido generado por IA puede ser incorrecto.">
            <a:extLst>
              <a:ext uri="{FF2B5EF4-FFF2-40B4-BE49-F238E27FC236}">
                <a16:creationId xmlns:a16="http://schemas.microsoft.com/office/drawing/2014/main" id="{F6BBF4C9-22D0-8E5A-2218-BE6F42D341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" t="1150" r="1973" b="8493"/>
          <a:stretch/>
        </p:blipFill>
        <p:spPr>
          <a:xfrm>
            <a:off x="4166682" y="235687"/>
            <a:ext cx="4039463" cy="53764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723860"/>
            <a:ext cx="12192000" cy="1319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EA91465-5702-0D13-A977-A8DCCDEC6D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788" t="4321" r="78835" b="61545"/>
          <a:stretch/>
        </p:blipFill>
        <p:spPr>
          <a:xfrm>
            <a:off x="242384" y="524562"/>
            <a:ext cx="636779" cy="169139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62D4EA2-E3FB-3958-4797-6AC26BECC7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642860"/>
            <a:ext cx="4050877" cy="108099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E2BAD5D3-39D2-73B4-D7EB-337BDF280A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664" y="4695382"/>
            <a:ext cx="915357" cy="71947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0A0847C2-67BF-869A-6148-CEB18F864127}"/>
              </a:ext>
            </a:extLst>
          </p:cNvPr>
          <p:cNvGrpSpPr/>
          <p:nvPr/>
        </p:nvGrpSpPr>
        <p:grpSpPr>
          <a:xfrm>
            <a:off x="8285185" y="217594"/>
            <a:ext cx="4070127" cy="6506265"/>
            <a:chOff x="8285185" y="217594"/>
            <a:chExt cx="4070127" cy="6506265"/>
          </a:xfrm>
        </p:grpSpPr>
        <p:pic>
          <p:nvPicPr>
            <p:cNvPr id="10" name="Imagen 9" descr="Mapa&#10;&#10;El contenido generado por IA puede ser incorrecto.">
              <a:extLst>
                <a:ext uri="{FF2B5EF4-FFF2-40B4-BE49-F238E27FC236}">
                  <a16:creationId xmlns:a16="http://schemas.microsoft.com/office/drawing/2014/main" id="{1AB94E9B-C9B9-E2EF-70C1-0B647606DB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0" t="1112" r="2286" b="8778"/>
            <a:stretch/>
          </p:blipFill>
          <p:spPr>
            <a:xfrm>
              <a:off x="8285185" y="217594"/>
              <a:ext cx="4050877" cy="5394517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80" name="Imagen 79">
              <a:extLst>
                <a:ext uri="{FF2B5EF4-FFF2-40B4-BE49-F238E27FC236}">
                  <a16:creationId xmlns:a16="http://schemas.microsoft.com/office/drawing/2014/main" id="{E672C29F-1833-FE8A-2E43-1CE5C923B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788" t="4321" r="78835" b="61545"/>
            <a:stretch/>
          </p:blipFill>
          <p:spPr>
            <a:xfrm>
              <a:off x="8516126" y="481401"/>
              <a:ext cx="636779" cy="1692780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86159880-E418-B863-5DCA-771A1AFD5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85185" y="5637723"/>
              <a:ext cx="4070127" cy="1086136"/>
            </a:xfrm>
            <a:prstGeom prst="rect">
              <a:avLst/>
            </a:prstGeom>
          </p:spPr>
        </p:pic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id="{F7F070DD-3ADA-6E48-9C76-D2B1F29F5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85646" y="4683820"/>
              <a:ext cx="915357" cy="7194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</p:pic>
      </p:grpSp>
      <p:pic>
        <p:nvPicPr>
          <p:cNvPr id="75" name="Imagen 74">
            <a:extLst>
              <a:ext uri="{FF2B5EF4-FFF2-40B4-BE49-F238E27FC236}">
                <a16:creationId xmlns:a16="http://schemas.microsoft.com/office/drawing/2014/main" id="{3DFD957B-EE5B-B799-0E15-3FB8F0020F4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788" t="4321" r="78835" b="61545"/>
          <a:stretch/>
        </p:blipFill>
        <p:spPr>
          <a:xfrm>
            <a:off x="4379255" y="481401"/>
            <a:ext cx="636779" cy="169278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26CAD04-FF10-7BAE-BA3C-AD81041854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55268" y="5642860"/>
            <a:ext cx="4050877" cy="1080999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90EA3C12-9ABA-A6B9-4D83-CEAAD004A0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9255" y="4683820"/>
            <a:ext cx="915357" cy="71947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367171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>
            <a:extLst>
              <a:ext uri="{FF2B5EF4-FFF2-40B4-BE49-F238E27FC236}">
                <a16:creationId xmlns:a16="http://schemas.microsoft.com/office/drawing/2014/main" id="{A2C18E62-F8E1-F970-C1A1-6DF29C03544E}"/>
              </a:ext>
            </a:extLst>
          </p:cNvPr>
          <p:cNvGrpSpPr/>
          <p:nvPr/>
        </p:nvGrpSpPr>
        <p:grpSpPr>
          <a:xfrm>
            <a:off x="368053" y="322576"/>
            <a:ext cx="7490128" cy="2645673"/>
            <a:chOff x="1470989" y="1802585"/>
            <a:chExt cx="7490128" cy="2645673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2A083E65-1B70-D5A6-278B-D2F0362930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2311" y="1802585"/>
              <a:ext cx="7267491" cy="2645673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id="{4F93FDEA-1E2B-8BD1-C588-B24744E939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70989" y="2735249"/>
              <a:ext cx="7490128" cy="0"/>
            </a:xfrm>
            <a:prstGeom prst="line">
              <a:avLst/>
            </a:prstGeom>
            <a:ln w="6350">
              <a:solidFill>
                <a:srgbClr val="FF0000"/>
              </a:solidFill>
              <a:prstDash val="lg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C83B108-D34A-9585-7246-ACDE3AC29F4C}"/>
              </a:ext>
            </a:extLst>
          </p:cNvPr>
          <p:cNvSpPr txBox="1"/>
          <p:nvPr/>
        </p:nvSpPr>
        <p:spPr>
          <a:xfrm rot="16200000">
            <a:off x="2541278" y="771991"/>
            <a:ext cx="434414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s-MX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18.1%</a:t>
            </a:r>
            <a:endParaRPr lang="es-PE" sz="1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556A82B-0BAA-2D84-962C-42EBB0DC6001}"/>
              </a:ext>
            </a:extLst>
          </p:cNvPr>
          <p:cNvSpPr txBox="1"/>
          <p:nvPr/>
        </p:nvSpPr>
        <p:spPr>
          <a:xfrm rot="16200000">
            <a:off x="2376892" y="2420099"/>
            <a:ext cx="782423" cy="16543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s-MX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AYACUCHO</a:t>
            </a:r>
            <a:endParaRPr lang="es-PE" sz="105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EE06A80A-5CF4-C7F4-03EC-5802C570C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467" y="3429000"/>
            <a:ext cx="5395428" cy="31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091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upo 41">
            <a:extLst>
              <a:ext uri="{FF2B5EF4-FFF2-40B4-BE49-F238E27FC236}">
                <a16:creationId xmlns:a16="http://schemas.microsoft.com/office/drawing/2014/main" id="{BEB77D60-F919-BBBA-1FBF-99F2B858CE64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07720" y="723900"/>
            <a:chExt cx="10744200" cy="2857500"/>
          </a:xfrm>
        </p:grpSpPr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id="{9D55B694-9CAF-CED7-D9AB-7182A6FA4D27}"/>
                </a:ext>
              </a:extLst>
            </p:cNvPr>
            <p:cNvGrpSpPr/>
            <p:nvPr/>
          </p:nvGrpSpPr>
          <p:grpSpPr>
            <a:xfrm>
              <a:off x="4727209" y="847672"/>
              <a:ext cx="6702790" cy="2624596"/>
              <a:chOff x="5374909" y="65853"/>
              <a:chExt cx="6702790" cy="2624596"/>
            </a:xfrm>
          </p:grpSpPr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A7C5CBAA-86C4-07E0-9696-0AF6846A5B60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11" name="CuadroTexto 10">
                <a:extLst>
                  <a:ext uri="{FF2B5EF4-FFF2-40B4-BE49-F238E27FC236}">
                    <a16:creationId xmlns:a16="http://schemas.microsoft.com/office/drawing/2014/main" id="{2147D7B9-3F66-E4ED-7B85-16E5C2EA615F}"/>
                  </a:ext>
                </a:extLst>
              </p:cNvPr>
              <p:cNvSpPr txBox="1"/>
              <p:nvPr/>
            </p:nvSpPr>
            <p:spPr>
              <a:xfrm>
                <a:off x="5374909" y="1109165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PERIODO DE RETORNO PARA 0.2 DE LA PRECIPITACIÓN MEDIA ANUAL (DEFICIENCIA DE LLUVIA </a:t>
                </a:r>
                <a:r>
                  <a:rPr lang="es-PE" sz="1600" b="1" dirty="0"/>
                  <a:t>DE 80%)</a:t>
                </a:r>
              </a:p>
            </p:txBody>
          </p:sp>
          <p:pic>
            <p:nvPicPr>
              <p:cNvPr id="13" name="Imagen 12">
                <a:extLst>
                  <a:ext uri="{FF2B5EF4-FFF2-40B4-BE49-F238E27FC236}">
                    <a16:creationId xmlns:a16="http://schemas.microsoft.com/office/drawing/2014/main" id="{1DEA0DBE-5BF8-C675-898C-0ECF77399A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1026" name="Picture 2" descr="Nosotros – CENEPRED">
                <a:extLst>
                  <a:ext uri="{FF2B5EF4-FFF2-40B4-BE49-F238E27FC236}">
                    <a16:creationId xmlns:a16="http://schemas.microsoft.com/office/drawing/2014/main" id="{CA912821-C24D-3F04-8AC3-083C76708B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454A185E-D734-1FC1-4F84-2B527FFB2AD6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BC6042D3-CC20-EBBC-CE82-25A8AA8B17CF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Periodo de retorno 0.2 PMA (80% deficiencia de precipitación categorizado como extremo debido a la deficiencia de precipitación)</a:t>
                </a:r>
                <a:endParaRPr lang="es-PE" sz="1050" dirty="0"/>
              </a:p>
            </p:txBody>
          </p: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C1F39365-19DA-72B8-6B01-0393FB44C6AC}"/>
                  </a:ext>
                </a:extLst>
              </p:cNvPr>
              <p:cNvSpPr txBox="1"/>
              <p:nvPr/>
            </p:nvSpPr>
            <p:spPr>
              <a:xfrm>
                <a:off x="10873739" y="2078449"/>
                <a:ext cx="1203958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03-A</a:t>
                </a:r>
                <a:endParaRPr lang="es-PE" sz="2000" dirty="0"/>
              </a:p>
            </p:txBody>
          </p:sp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1AD0C649-2E68-C81E-ED8B-D9E91EB1F641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id="{09D60165-5D1E-F8A8-20C9-A23BBF26EDE7}"/>
                </a:ext>
              </a:extLst>
            </p:cNvPr>
            <p:cNvSpPr/>
            <p:nvPr/>
          </p:nvSpPr>
          <p:spPr>
            <a:xfrm>
              <a:off x="807720" y="723900"/>
              <a:ext cx="10744200" cy="2857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69F361E7-8AD1-B199-BD39-7AC453981ACD}"/>
                </a:ext>
              </a:extLst>
            </p:cNvPr>
            <p:cNvSpPr txBox="1"/>
            <p:nvPr/>
          </p:nvSpPr>
          <p:spPr>
            <a:xfrm>
              <a:off x="929642" y="2259450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1:1 180 000</a:t>
              </a:r>
              <a:endParaRPr lang="es-PE" sz="1100" dirty="0"/>
            </a:p>
          </p:txBody>
        </p:sp>
        <p:pic>
          <p:nvPicPr>
            <p:cNvPr id="33" name="Imagen 32">
              <a:extLst>
                <a:ext uri="{FF2B5EF4-FFF2-40B4-BE49-F238E27FC236}">
                  <a16:creationId xmlns:a16="http://schemas.microsoft.com/office/drawing/2014/main" id="{67AE6502-CD3D-BF7A-92C5-973CEA1A0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9642" y="3142335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41" name="Grupo 40">
              <a:extLst>
                <a:ext uri="{FF2B5EF4-FFF2-40B4-BE49-F238E27FC236}">
                  <a16:creationId xmlns:a16="http://schemas.microsoft.com/office/drawing/2014/main" id="{2FAC17D2-5860-DA98-0268-7B7DF9E25038}"/>
                </a:ext>
              </a:extLst>
            </p:cNvPr>
            <p:cNvGrpSpPr/>
            <p:nvPr/>
          </p:nvGrpSpPr>
          <p:grpSpPr>
            <a:xfrm>
              <a:off x="929642" y="866605"/>
              <a:ext cx="2062773" cy="1321190"/>
              <a:chOff x="960122" y="866605"/>
              <a:chExt cx="2062773" cy="1321190"/>
            </a:xfrm>
          </p:grpSpPr>
          <p:sp>
            <p:nvSpPr>
              <p:cNvPr id="34" name="CuadroTexto 33">
                <a:extLst>
                  <a:ext uri="{FF2B5EF4-FFF2-40B4-BE49-F238E27FC236}">
                    <a16:creationId xmlns:a16="http://schemas.microsoft.com/office/drawing/2014/main" id="{40978D59-99E7-12FF-ED29-4273F11695FB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35" name="Rectángulo 34">
                <a:extLst>
                  <a:ext uri="{FF2B5EF4-FFF2-40B4-BE49-F238E27FC236}">
                    <a16:creationId xmlns:a16="http://schemas.microsoft.com/office/drawing/2014/main" id="{2CD2E93B-BDC1-9563-4A73-E14D4948AD15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6" name="Rectángulo 35">
                <a:extLst>
                  <a:ext uri="{FF2B5EF4-FFF2-40B4-BE49-F238E27FC236}">
                    <a16:creationId xmlns:a16="http://schemas.microsoft.com/office/drawing/2014/main" id="{741A9274-EF79-0DA6-746F-1EC65AAA1A64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7" name="Rectángulo 36">
                <a:extLst>
                  <a:ext uri="{FF2B5EF4-FFF2-40B4-BE49-F238E27FC236}">
                    <a16:creationId xmlns:a16="http://schemas.microsoft.com/office/drawing/2014/main" id="{91208AB5-BFBC-C7E0-6CD4-7BA5E608791D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8" name="Rectángulo 37">
                <a:extLst>
                  <a:ext uri="{FF2B5EF4-FFF2-40B4-BE49-F238E27FC236}">
                    <a16:creationId xmlns:a16="http://schemas.microsoft.com/office/drawing/2014/main" id="{342E5068-B0E3-8C07-6946-6C00DEEBA441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39" name="CuadroTexto 38">
                <a:extLst>
                  <a:ext uri="{FF2B5EF4-FFF2-40B4-BE49-F238E27FC236}">
                    <a16:creationId xmlns:a16="http://schemas.microsoft.com/office/drawing/2014/main" id="{31C0CA4E-D99E-07F3-B8A6-6876D6769E9F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0" name="Rectángulo 39">
                <a:extLst>
                  <a:ext uri="{FF2B5EF4-FFF2-40B4-BE49-F238E27FC236}">
                    <a16:creationId xmlns:a16="http://schemas.microsoft.com/office/drawing/2014/main" id="{8B0C4C58-0633-00A2-8287-8E023D08D74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BF0CAF1-476B-12AF-1065-8DE1E9E90DB0}"/>
              </a:ext>
            </a:extLst>
          </p:cNvPr>
          <p:cNvGrpSpPr/>
          <p:nvPr/>
        </p:nvGrpSpPr>
        <p:grpSpPr>
          <a:xfrm>
            <a:off x="842096" y="3294760"/>
            <a:ext cx="10744200" cy="2857500"/>
            <a:chOff x="807720" y="723900"/>
            <a:chExt cx="10744200" cy="2857500"/>
          </a:xfrm>
        </p:grpSpPr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E1E3F8B6-8C02-BB2B-D106-A0DC0A4EF3B0}"/>
                </a:ext>
              </a:extLst>
            </p:cNvPr>
            <p:cNvGrpSpPr/>
            <p:nvPr/>
          </p:nvGrpSpPr>
          <p:grpSpPr>
            <a:xfrm>
              <a:off x="4727209" y="847672"/>
              <a:ext cx="6702790" cy="2624595"/>
              <a:chOff x="5374909" y="65853"/>
              <a:chExt cx="6702790" cy="2624595"/>
            </a:xfrm>
          </p:grpSpPr>
          <p:sp>
            <p:nvSpPr>
              <p:cNvPr id="25" name="CuadroTexto 24">
                <a:extLst>
                  <a:ext uri="{FF2B5EF4-FFF2-40B4-BE49-F238E27FC236}">
                    <a16:creationId xmlns:a16="http://schemas.microsoft.com/office/drawing/2014/main" id="{F1747A21-7608-4094-2D56-42F7A844CF11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26" name="CuadroTexto 25">
                <a:extLst>
                  <a:ext uri="{FF2B5EF4-FFF2-40B4-BE49-F238E27FC236}">
                    <a16:creationId xmlns:a16="http://schemas.microsoft.com/office/drawing/2014/main" id="{4A9CEB9F-DF69-10E8-B4D1-0CE88B84BDCC}"/>
                  </a:ext>
                </a:extLst>
              </p:cNvPr>
              <p:cNvSpPr txBox="1"/>
              <p:nvPr/>
            </p:nvSpPr>
            <p:spPr>
              <a:xfrm>
                <a:off x="5374909" y="1109165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PERIODO DE RETORNO PARA 0.4 DE LA PRECIPITACIÓN MEDIA ANUAL (DEFICIENCIA DE LLUVIA </a:t>
                </a:r>
                <a:r>
                  <a:rPr lang="es-PE" sz="1600" b="1" dirty="0"/>
                  <a:t>DE 60%)</a:t>
                </a:r>
              </a:p>
            </p:txBody>
          </p:sp>
          <p:pic>
            <p:nvPicPr>
              <p:cNvPr id="27" name="Imagen 26">
                <a:extLst>
                  <a:ext uri="{FF2B5EF4-FFF2-40B4-BE49-F238E27FC236}">
                    <a16:creationId xmlns:a16="http://schemas.microsoft.com/office/drawing/2014/main" id="{033548C8-8FA3-7C1B-A415-ECFE17019C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28" name="Picture 2" descr="Nosotros – CENEPRED">
                <a:extLst>
                  <a:ext uri="{FF2B5EF4-FFF2-40B4-BE49-F238E27FC236}">
                    <a16:creationId xmlns:a16="http://schemas.microsoft.com/office/drawing/2014/main" id="{E3007120-F7B0-AFFF-CD5C-93BB8AEAF0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29" name="CuadroTexto 28">
                <a:extLst>
                  <a:ext uri="{FF2B5EF4-FFF2-40B4-BE49-F238E27FC236}">
                    <a16:creationId xmlns:a16="http://schemas.microsoft.com/office/drawing/2014/main" id="{B30A17F3-A38F-A418-DBB1-03C63766DE2D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30" name="CuadroTexto 29">
                <a:extLst>
                  <a:ext uri="{FF2B5EF4-FFF2-40B4-BE49-F238E27FC236}">
                    <a16:creationId xmlns:a16="http://schemas.microsoft.com/office/drawing/2014/main" id="{31437170-B728-A5F6-C0FD-44FB509A51D6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Periodo de retorno 0.4 PMA (60% deficiencia de precipitación categorizado como severo debido a la deficiencia de precipitación)</a:t>
                </a:r>
                <a:endParaRPr lang="es-PE" sz="1050" dirty="0"/>
              </a:p>
            </p:txBody>
          </p:sp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C15B45F2-CE2D-876F-55FD-41647DEAF838}"/>
                  </a:ext>
                </a:extLst>
              </p:cNvPr>
              <p:cNvSpPr txBox="1"/>
              <p:nvPr/>
            </p:nvSpPr>
            <p:spPr>
              <a:xfrm>
                <a:off x="10873739" y="2078448"/>
                <a:ext cx="1203958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03-B</a:t>
                </a:r>
                <a:endParaRPr lang="es-PE" sz="2000" dirty="0"/>
              </a:p>
            </p:txBody>
          </p:sp>
          <p:sp>
            <p:nvSpPr>
              <p:cNvPr id="32" name="Rectángulo 31">
                <a:extLst>
                  <a:ext uri="{FF2B5EF4-FFF2-40B4-BE49-F238E27FC236}">
                    <a16:creationId xmlns:a16="http://schemas.microsoft.com/office/drawing/2014/main" id="{04FF1FA5-7D47-5ECF-8472-FE2C67DF237A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39F0230C-4862-DC71-15D8-93268FCE155B}"/>
                </a:ext>
              </a:extLst>
            </p:cNvPr>
            <p:cNvSpPr/>
            <p:nvPr/>
          </p:nvSpPr>
          <p:spPr>
            <a:xfrm>
              <a:off x="807720" y="723900"/>
              <a:ext cx="10744200" cy="2857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65277327-18C0-1CF2-4E72-54272EEC57C0}"/>
                </a:ext>
              </a:extLst>
            </p:cNvPr>
            <p:cNvSpPr txBox="1"/>
            <p:nvPr/>
          </p:nvSpPr>
          <p:spPr>
            <a:xfrm>
              <a:off x="929642" y="2259450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1:1 180 000</a:t>
              </a:r>
              <a:endParaRPr lang="es-PE" sz="1100" dirty="0"/>
            </a:p>
          </p:txBody>
        </p:sp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3A636AD9-BC39-99B2-C615-43F168D67F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9642" y="3142335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55BC59A9-5C8F-CDD4-6DDE-AD587E1795C7}"/>
                </a:ext>
              </a:extLst>
            </p:cNvPr>
            <p:cNvGrpSpPr/>
            <p:nvPr/>
          </p:nvGrpSpPr>
          <p:grpSpPr>
            <a:xfrm>
              <a:off x="929642" y="866605"/>
              <a:ext cx="2062773" cy="1321190"/>
              <a:chOff x="960122" y="866605"/>
              <a:chExt cx="2062773" cy="1321190"/>
            </a:xfrm>
          </p:grpSpPr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B7E8BC87-4F1C-3234-D62D-49BBCA26DED7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9" name="Rectángulo 8">
                <a:extLst>
                  <a:ext uri="{FF2B5EF4-FFF2-40B4-BE49-F238E27FC236}">
                    <a16:creationId xmlns:a16="http://schemas.microsoft.com/office/drawing/2014/main" id="{63F9D9A4-2896-9052-B957-237D6E2A4E3B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2" name="Rectángulo 11">
                <a:extLst>
                  <a:ext uri="{FF2B5EF4-FFF2-40B4-BE49-F238E27FC236}">
                    <a16:creationId xmlns:a16="http://schemas.microsoft.com/office/drawing/2014/main" id="{12B6F0EA-3CDF-5DC2-B44C-7D70D1D12742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9" name="Rectángulo 18">
                <a:extLst>
                  <a:ext uri="{FF2B5EF4-FFF2-40B4-BE49-F238E27FC236}">
                    <a16:creationId xmlns:a16="http://schemas.microsoft.com/office/drawing/2014/main" id="{3AC2D2ED-7EAB-0C8B-0892-C9B81B2B9C7E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20" name="Rectángulo 19">
                <a:extLst>
                  <a:ext uri="{FF2B5EF4-FFF2-40B4-BE49-F238E27FC236}">
                    <a16:creationId xmlns:a16="http://schemas.microsoft.com/office/drawing/2014/main" id="{29662AE5-A0AC-B38E-3D8C-71AE6C3C38F7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B5549A39-5D56-6B9F-B076-2B253220C811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24" name="Rectángulo 23">
                <a:extLst>
                  <a:ext uri="{FF2B5EF4-FFF2-40B4-BE49-F238E27FC236}">
                    <a16:creationId xmlns:a16="http://schemas.microsoft.com/office/drawing/2014/main" id="{6D0CF1B3-9B2F-76A8-4C1C-011C9200947D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4786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D8BF58C9-B4A5-F822-684B-3CE3A2717D13}"/>
              </a:ext>
            </a:extLst>
          </p:cNvPr>
          <p:cNvSpPr txBox="1"/>
          <p:nvPr/>
        </p:nvSpPr>
        <p:spPr>
          <a:xfrm>
            <a:off x="6306035" y="3723345"/>
            <a:ext cx="1904529" cy="442035"/>
          </a:xfrm>
          <a:prstGeom prst="rect">
            <a:avLst/>
          </a:prstGeom>
          <a:noFill/>
          <a:ln>
            <a:noFill/>
          </a:ln>
        </p:spPr>
        <p:txBody>
          <a:bodyPr wrap="square" lIns="0" tIns="36000" rIns="0" bIns="36000" rtlCol="0">
            <a:spAutoFit/>
          </a:bodyPr>
          <a:lstStyle/>
          <a:p>
            <a:r>
              <a:rPr lang="es-MX" sz="1200" b="1" dirty="0"/>
              <a:t>Periodo de retorno 0.6 PMA (años)</a:t>
            </a: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04895B60-3685-FA54-9C83-8BD81FE71D11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07720" y="723900"/>
            <a:chExt cx="10744200" cy="2857500"/>
          </a:xfrm>
        </p:grpSpPr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92258160-FDCF-5829-6D5D-FA9E55900653}"/>
                </a:ext>
              </a:extLst>
            </p:cNvPr>
            <p:cNvGrpSpPr/>
            <p:nvPr/>
          </p:nvGrpSpPr>
          <p:grpSpPr>
            <a:xfrm>
              <a:off x="4727209" y="847672"/>
              <a:ext cx="6702790" cy="2624595"/>
              <a:chOff x="5374909" y="65853"/>
              <a:chExt cx="6702790" cy="2624595"/>
            </a:xfrm>
          </p:grpSpPr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CB536C8-FEBA-3FED-0EE6-D95C08406984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8C79989-0A84-06C8-3C0C-0B034361E512}"/>
                  </a:ext>
                </a:extLst>
              </p:cNvPr>
              <p:cNvSpPr txBox="1"/>
              <p:nvPr/>
            </p:nvSpPr>
            <p:spPr>
              <a:xfrm>
                <a:off x="5374909" y="1109165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PERIODO DE RETORNO PARA 0.6 DE LA PRECIPITACIÓN MEDIA ANUAL (DEFICIENCIA DE LLUVIA </a:t>
                </a:r>
                <a:r>
                  <a:rPr lang="es-PE" sz="1600" b="1" dirty="0"/>
                  <a:t>DE 40%)</a:t>
                </a:r>
              </a:p>
            </p:txBody>
          </p:sp>
          <p:pic>
            <p:nvPicPr>
              <p:cNvPr id="52" name="Imagen 51">
                <a:extLst>
                  <a:ext uri="{FF2B5EF4-FFF2-40B4-BE49-F238E27FC236}">
                    <a16:creationId xmlns:a16="http://schemas.microsoft.com/office/drawing/2014/main" id="{A300B2B9-1BB2-39CF-277E-FAD738CED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Picture 2" descr="Nosotros – CENEPRED">
                <a:extLst>
                  <a:ext uri="{FF2B5EF4-FFF2-40B4-BE49-F238E27FC236}">
                    <a16:creationId xmlns:a16="http://schemas.microsoft.com/office/drawing/2014/main" id="{22C2753A-48B9-3E79-2291-0C65C3F72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9501FCC6-4242-7870-9133-2624EBB39D54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80366910-6D0A-00FC-B08C-488194780FE6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Periodo de retorno 0.6 PMA (40% deficiencia de precipitación categorizado como extremo debido a la deficiencia de precipitación)</a:t>
                </a:r>
                <a:endParaRPr lang="es-PE" sz="1050" dirty="0"/>
              </a:p>
            </p:txBody>
          </p:sp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D50F47A4-FEC5-BCB5-E6AE-28E1791944FD}"/>
                  </a:ext>
                </a:extLst>
              </p:cNvPr>
              <p:cNvSpPr txBox="1"/>
              <p:nvPr/>
            </p:nvSpPr>
            <p:spPr>
              <a:xfrm>
                <a:off x="10873739" y="2078448"/>
                <a:ext cx="1203958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03-C</a:t>
                </a:r>
                <a:endParaRPr lang="es-PE" sz="2000" dirty="0"/>
              </a:p>
            </p:txBody>
          </p:sp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7CD887C8-0015-A9F7-8279-D378F63EB39B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40B174EB-C35A-8F2C-0974-79F218192F02}"/>
                </a:ext>
              </a:extLst>
            </p:cNvPr>
            <p:cNvSpPr/>
            <p:nvPr/>
          </p:nvSpPr>
          <p:spPr>
            <a:xfrm>
              <a:off x="807720" y="723900"/>
              <a:ext cx="10744200" cy="2857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06019E-F8AC-0C77-559F-4F36C7928676}"/>
                </a:ext>
              </a:extLst>
            </p:cNvPr>
            <p:cNvSpPr txBox="1"/>
            <p:nvPr/>
          </p:nvSpPr>
          <p:spPr>
            <a:xfrm>
              <a:off x="929642" y="2259450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1:1 180 000</a:t>
              </a:r>
              <a:endParaRPr lang="es-PE" sz="1100" dirty="0"/>
            </a:p>
          </p:txBody>
        </p:sp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B38B0812-0531-6019-29C5-FF1592758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9642" y="3142335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869EAED6-1228-F5A4-5165-B63B75D1052B}"/>
                </a:ext>
              </a:extLst>
            </p:cNvPr>
            <p:cNvGrpSpPr/>
            <p:nvPr/>
          </p:nvGrpSpPr>
          <p:grpSpPr>
            <a:xfrm>
              <a:off x="929642" y="866605"/>
              <a:ext cx="2062773" cy="1321190"/>
              <a:chOff x="960122" y="866605"/>
              <a:chExt cx="2062773" cy="1321190"/>
            </a:xfrm>
          </p:grpSpPr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BE041C29-9C33-9DE1-9C46-AF7420938EB4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64CD8CB4-7B10-CCA9-23EB-4826353CAE37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5" name="Rectángulo 44">
                <a:extLst>
                  <a:ext uri="{FF2B5EF4-FFF2-40B4-BE49-F238E27FC236}">
                    <a16:creationId xmlns:a16="http://schemas.microsoft.com/office/drawing/2014/main" id="{2391D906-F150-337B-C56F-EEBD58EFDD0A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:a16="http://schemas.microsoft.com/office/drawing/2014/main" id="{D69F41F4-A878-51AF-E89A-E2699522EB6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7DB8A73E-2968-70AC-FC87-DECCA9663D94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793B1B9B-66DF-69CD-3BBD-0A8CFC5D2630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9" name="Rectángulo 48">
                <a:extLst>
                  <a:ext uri="{FF2B5EF4-FFF2-40B4-BE49-F238E27FC236}">
                    <a16:creationId xmlns:a16="http://schemas.microsoft.com/office/drawing/2014/main" id="{040B759C-591D-0D35-5030-44B3B22A2D8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60" name="Grupo 59">
            <a:extLst>
              <a:ext uri="{FF2B5EF4-FFF2-40B4-BE49-F238E27FC236}">
                <a16:creationId xmlns:a16="http://schemas.microsoft.com/office/drawing/2014/main" id="{45C67236-CDAC-4CDB-E8D7-5F34D00591C0}"/>
              </a:ext>
            </a:extLst>
          </p:cNvPr>
          <p:cNvGrpSpPr/>
          <p:nvPr/>
        </p:nvGrpSpPr>
        <p:grpSpPr>
          <a:xfrm>
            <a:off x="907251" y="3723345"/>
            <a:ext cx="1904529" cy="1737435"/>
            <a:chOff x="907251" y="3723345"/>
            <a:chExt cx="1904529" cy="1737435"/>
          </a:xfrm>
        </p:grpSpPr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659A0902-E2DA-FD1C-7A27-3BF2CB900781}"/>
                </a:ext>
              </a:extLst>
            </p:cNvPr>
            <p:cNvSpPr txBox="1"/>
            <p:nvPr/>
          </p:nvSpPr>
          <p:spPr>
            <a:xfrm>
              <a:off x="907251" y="3723345"/>
              <a:ext cx="1904529" cy="442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Periodo de retorno 0.2 PMA (años)</a:t>
              </a:r>
            </a:p>
          </p:txBody>
        </p:sp>
        <p:pic>
          <p:nvPicPr>
            <p:cNvPr id="59" name="Imagen 58">
              <a:extLst>
                <a:ext uri="{FF2B5EF4-FFF2-40B4-BE49-F238E27FC236}">
                  <a16:creationId xmlns:a16="http://schemas.microsoft.com/office/drawing/2014/main" id="{AB7936BF-897A-CB77-895E-E0910BDD9D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7251" y="4174905"/>
              <a:ext cx="1571625" cy="1285875"/>
            </a:xfrm>
            <a:prstGeom prst="rect">
              <a:avLst/>
            </a:prstGeom>
          </p:spPr>
        </p:pic>
      </p:grpSp>
      <p:grpSp>
        <p:nvGrpSpPr>
          <p:cNvPr id="1025" name="Grupo 1024">
            <a:extLst>
              <a:ext uri="{FF2B5EF4-FFF2-40B4-BE49-F238E27FC236}">
                <a16:creationId xmlns:a16="http://schemas.microsoft.com/office/drawing/2014/main" id="{49CB5064-F305-1785-A2A3-58F3C84C3C4E}"/>
              </a:ext>
            </a:extLst>
          </p:cNvPr>
          <p:cNvGrpSpPr/>
          <p:nvPr/>
        </p:nvGrpSpPr>
        <p:grpSpPr>
          <a:xfrm>
            <a:off x="3528530" y="3723368"/>
            <a:ext cx="1904530" cy="1727887"/>
            <a:chOff x="3528530" y="3723368"/>
            <a:chExt cx="1904530" cy="1727887"/>
          </a:xfrm>
        </p:grpSpPr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1A2C1CEA-3678-758C-2BA2-BB4C3A8C1712}"/>
                </a:ext>
              </a:extLst>
            </p:cNvPr>
            <p:cNvSpPr txBox="1"/>
            <p:nvPr/>
          </p:nvSpPr>
          <p:spPr>
            <a:xfrm>
              <a:off x="3528531" y="3723368"/>
              <a:ext cx="1904529" cy="442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Periodo de retorno 0.4 PMA (años)</a:t>
              </a:r>
            </a:p>
          </p:txBody>
        </p:sp>
        <p:pic>
          <p:nvPicPr>
            <p:cNvPr id="62" name="Imagen 61">
              <a:extLst>
                <a:ext uri="{FF2B5EF4-FFF2-40B4-BE49-F238E27FC236}">
                  <a16:creationId xmlns:a16="http://schemas.microsoft.com/office/drawing/2014/main" id="{6AC01724-6071-4002-D3F1-D92CC142F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28530" y="4165380"/>
              <a:ext cx="1409700" cy="1285875"/>
            </a:xfrm>
            <a:prstGeom prst="rect">
              <a:avLst/>
            </a:prstGeom>
          </p:spPr>
        </p:pic>
      </p:grpSp>
      <p:pic>
        <p:nvPicPr>
          <p:cNvPr id="1024" name="Imagen 1023">
            <a:extLst>
              <a:ext uri="{FF2B5EF4-FFF2-40B4-BE49-F238E27FC236}">
                <a16:creationId xmlns:a16="http://schemas.microsoft.com/office/drawing/2014/main" id="{63EF3650-C076-8C11-678D-4CFB91C3DA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6035" y="4165379"/>
            <a:ext cx="12954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68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Mapa&#10;&#10;El contenido generado por IA puede ser incorrecto.">
            <a:extLst>
              <a:ext uri="{FF2B5EF4-FFF2-40B4-BE49-F238E27FC236}">
                <a16:creationId xmlns:a16="http://schemas.microsoft.com/office/drawing/2014/main" id="{3701CC82-496F-E940-2813-DC6FA0056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t="1112" r="2342" b="8555"/>
          <a:stretch/>
        </p:blipFill>
        <p:spPr>
          <a:xfrm>
            <a:off x="4106623" y="211587"/>
            <a:ext cx="4057798" cy="540017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715125"/>
            <a:ext cx="12192000" cy="1319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75" name="Imagen 74">
            <a:extLst>
              <a:ext uri="{FF2B5EF4-FFF2-40B4-BE49-F238E27FC236}">
                <a16:creationId xmlns:a16="http://schemas.microsoft.com/office/drawing/2014/main" id="{3DFD957B-EE5B-B799-0E15-3FB8F0020F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88" t="4321" r="78835" b="61545"/>
          <a:stretch/>
        </p:blipFill>
        <p:spPr>
          <a:xfrm>
            <a:off x="4336711" y="480060"/>
            <a:ext cx="636779" cy="1692780"/>
          </a:xfrm>
          <a:prstGeom prst="rect">
            <a:avLst/>
          </a:prstGeom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7F41378D-C2B9-6CAB-10BC-8E93AA355F24}"/>
              </a:ext>
            </a:extLst>
          </p:cNvPr>
          <p:cNvGrpSpPr/>
          <p:nvPr/>
        </p:nvGrpSpPr>
        <p:grpSpPr>
          <a:xfrm>
            <a:off x="-42544" y="211587"/>
            <a:ext cx="4070125" cy="6503399"/>
            <a:chOff x="-42544" y="206271"/>
            <a:chExt cx="4070125" cy="6508716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82E29E33-9DC7-7D72-698A-2217CC7B7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42544" y="5628852"/>
              <a:ext cx="4070125" cy="108613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3" name="Imagen 2" descr="Mapa&#10;&#10;El contenido generado por IA puede ser incorrecto.">
              <a:extLst>
                <a:ext uri="{FF2B5EF4-FFF2-40B4-BE49-F238E27FC236}">
                  <a16:creationId xmlns:a16="http://schemas.microsoft.com/office/drawing/2014/main" id="{782EF0CD-6B63-E7E1-D0F6-6A1C18D26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3" t="1000" r="1855" b="8111"/>
            <a:stretch/>
          </p:blipFill>
          <p:spPr>
            <a:xfrm>
              <a:off x="-42544" y="206271"/>
              <a:ext cx="4070125" cy="5390694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EEA91465-5702-0D13-A977-A8DCCDEC6D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5788" t="4321" r="78835" b="61545"/>
            <a:stretch/>
          </p:blipFill>
          <p:spPr>
            <a:xfrm>
              <a:off x="199840" y="518160"/>
              <a:ext cx="636779" cy="1692780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341AA4CE-975D-C2C0-D22C-73D9550CE7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2569" y="4562624"/>
              <a:ext cx="883751" cy="8396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</p:pic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7D28CC9B-57A5-08D5-19B3-D577A5E12F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6623" y="5632140"/>
            <a:ext cx="4057798" cy="108284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ACECC0F-9D54-3D0B-1A02-257B9F9E29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6253" y="4564380"/>
            <a:ext cx="897727" cy="86875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16" name="Grupo 15">
            <a:extLst>
              <a:ext uri="{FF2B5EF4-FFF2-40B4-BE49-F238E27FC236}">
                <a16:creationId xmlns:a16="http://schemas.microsoft.com/office/drawing/2014/main" id="{D5C635A5-68FB-CC3D-C34F-D4F727A66CFF}"/>
              </a:ext>
            </a:extLst>
          </p:cNvPr>
          <p:cNvGrpSpPr/>
          <p:nvPr/>
        </p:nvGrpSpPr>
        <p:grpSpPr>
          <a:xfrm>
            <a:off x="8243462" y="217834"/>
            <a:ext cx="4070125" cy="6495951"/>
            <a:chOff x="8243462" y="217834"/>
            <a:chExt cx="4070125" cy="6495951"/>
          </a:xfrm>
        </p:grpSpPr>
        <p:pic>
          <p:nvPicPr>
            <p:cNvPr id="13" name="Imagen 12" descr="Mapa&#10;&#10;El contenido generado por IA puede ser incorrecto.">
              <a:extLst>
                <a:ext uri="{FF2B5EF4-FFF2-40B4-BE49-F238E27FC236}">
                  <a16:creationId xmlns:a16="http://schemas.microsoft.com/office/drawing/2014/main" id="{DC1B10AB-CE90-AFA0-1440-42E6D5966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4" t="1421" r="1501" b="8295"/>
            <a:stretch/>
          </p:blipFill>
          <p:spPr>
            <a:xfrm>
              <a:off x="8249688" y="217834"/>
              <a:ext cx="4057798" cy="5387675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80" name="Imagen 79">
              <a:extLst>
                <a:ext uri="{FF2B5EF4-FFF2-40B4-BE49-F238E27FC236}">
                  <a16:creationId xmlns:a16="http://schemas.microsoft.com/office/drawing/2014/main" id="{E672C29F-1833-FE8A-2E43-1CE5C923B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5788" t="4321" r="78835" b="61545"/>
            <a:stretch/>
          </p:blipFill>
          <p:spPr>
            <a:xfrm>
              <a:off x="8473582" y="480060"/>
              <a:ext cx="636779" cy="1692780"/>
            </a:xfrm>
            <a:prstGeom prst="rect">
              <a:avLst/>
            </a:prstGeom>
          </p:spPr>
        </p:pic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61D54BAC-B42A-7DDC-27B6-3FA191CF27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421534" y="4564380"/>
              <a:ext cx="951066" cy="85351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6AFB3576-6744-F2A7-8D33-6A7CEA2C5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243462" y="5630939"/>
              <a:ext cx="4070125" cy="1082846"/>
            </a:xfrm>
            <a:prstGeom prst="rect">
              <a:avLst/>
            </a:prstGeom>
            <a:solidFill>
              <a:schemeClr val="bg1"/>
            </a:solidFill>
          </p:spPr>
        </p:pic>
      </p:grpSp>
    </p:spTree>
    <p:extLst>
      <p:ext uri="{BB962C8B-B14F-4D97-AF65-F5344CB8AC3E}">
        <p14:creationId xmlns:p14="http://schemas.microsoft.com/office/powerpoint/2010/main" val="3102620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o 26">
            <a:extLst>
              <a:ext uri="{FF2B5EF4-FFF2-40B4-BE49-F238E27FC236}">
                <a16:creationId xmlns:a16="http://schemas.microsoft.com/office/drawing/2014/main" id="{04895B60-3685-FA54-9C83-8BD81FE71D11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07720" y="723900"/>
            <a:chExt cx="10744200" cy="2857500"/>
          </a:xfrm>
        </p:grpSpPr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92258160-FDCF-5829-6D5D-FA9E55900653}"/>
                </a:ext>
              </a:extLst>
            </p:cNvPr>
            <p:cNvGrpSpPr/>
            <p:nvPr/>
          </p:nvGrpSpPr>
          <p:grpSpPr>
            <a:xfrm>
              <a:off x="4727209" y="847672"/>
              <a:ext cx="6702790" cy="2624594"/>
              <a:chOff x="5374909" y="65853"/>
              <a:chExt cx="6702790" cy="2624594"/>
            </a:xfrm>
          </p:grpSpPr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CB536C8-FEBA-3FED-0EE6-D95C08406984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8C79989-0A84-06C8-3C0C-0B034361E512}"/>
                  </a:ext>
                </a:extLst>
              </p:cNvPr>
              <p:cNvSpPr txBox="1"/>
              <p:nvPr/>
            </p:nvSpPr>
            <p:spPr>
              <a:xfrm>
                <a:off x="5374909" y="1109165"/>
                <a:ext cx="6702787" cy="6378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CLASIFICACIÓN CLIMÁTICA</a:t>
                </a:r>
              </a:p>
              <a:p>
                <a:pPr algn="ctr"/>
                <a:r>
                  <a:rPr lang="es-MX" sz="1600" b="1" dirty="0"/>
                  <a:t>(HUMEDAD / SEQUEDAD)</a:t>
                </a:r>
                <a:r>
                  <a:rPr lang="es-PE" sz="1600" b="1" dirty="0"/>
                  <a:t> </a:t>
                </a:r>
                <a:endParaRPr lang="es-MX" sz="1600" b="1" dirty="0"/>
              </a:p>
            </p:txBody>
          </p:sp>
          <p:pic>
            <p:nvPicPr>
              <p:cNvPr id="52" name="Imagen 51">
                <a:extLst>
                  <a:ext uri="{FF2B5EF4-FFF2-40B4-BE49-F238E27FC236}">
                    <a16:creationId xmlns:a16="http://schemas.microsoft.com/office/drawing/2014/main" id="{A300B2B9-1BB2-39CF-277E-FAD738CED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Picture 2" descr="Nosotros – CENEPRED">
                <a:extLst>
                  <a:ext uri="{FF2B5EF4-FFF2-40B4-BE49-F238E27FC236}">
                    <a16:creationId xmlns:a16="http://schemas.microsoft.com/office/drawing/2014/main" id="{22C2753A-48B9-3E79-2291-0C65C3F72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9501FCC6-4242-7870-9133-2624EBB39D54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80366910-6D0A-00FC-B08C-488194780FE6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Mapa de Clasificación Climática del Perú</a:t>
                </a:r>
              </a:p>
              <a:p>
                <a:r>
                  <a:rPr lang="es-MX" sz="1050" dirty="0"/>
                  <a:t>(Reclasificado según el clima, la humedad y sequedad)</a:t>
                </a:r>
                <a:endParaRPr lang="es-PE" sz="1050" dirty="0"/>
              </a:p>
            </p:txBody>
          </p:sp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D50F47A4-FEC5-BCB5-E6AE-28E1791944FD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61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04</a:t>
                </a:r>
                <a:endParaRPr lang="es-PE" sz="2000" dirty="0"/>
              </a:p>
            </p:txBody>
          </p:sp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7CD887C8-0015-A9F7-8279-D378F63EB39B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40B174EB-C35A-8F2C-0974-79F218192F02}"/>
                </a:ext>
              </a:extLst>
            </p:cNvPr>
            <p:cNvSpPr/>
            <p:nvPr/>
          </p:nvSpPr>
          <p:spPr>
            <a:xfrm>
              <a:off x="807720" y="723900"/>
              <a:ext cx="10744200" cy="2857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06019E-F8AC-0C77-559F-4F36C7928676}"/>
                </a:ext>
              </a:extLst>
            </p:cNvPr>
            <p:cNvSpPr txBox="1"/>
            <p:nvPr/>
          </p:nvSpPr>
          <p:spPr>
            <a:xfrm>
              <a:off x="929642" y="2259450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B38B0812-0531-6019-29C5-FF1592758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9642" y="3142335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869EAED6-1228-F5A4-5165-B63B75D1052B}"/>
                </a:ext>
              </a:extLst>
            </p:cNvPr>
            <p:cNvGrpSpPr/>
            <p:nvPr/>
          </p:nvGrpSpPr>
          <p:grpSpPr>
            <a:xfrm>
              <a:off x="929642" y="866605"/>
              <a:ext cx="2062773" cy="1321190"/>
              <a:chOff x="960122" y="866605"/>
              <a:chExt cx="2062773" cy="1321190"/>
            </a:xfrm>
          </p:grpSpPr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BE041C29-9C33-9DE1-9C46-AF7420938EB4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64CD8CB4-7B10-CCA9-23EB-4826353CAE37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5" name="Rectángulo 44">
                <a:extLst>
                  <a:ext uri="{FF2B5EF4-FFF2-40B4-BE49-F238E27FC236}">
                    <a16:creationId xmlns:a16="http://schemas.microsoft.com/office/drawing/2014/main" id="{2391D906-F150-337B-C56F-EEBD58EFDD0A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:a16="http://schemas.microsoft.com/office/drawing/2014/main" id="{D69F41F4-A878-51AF-E89A-E2699522EB6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7DB8A73E-2968-70AC-FC87-DECCA9663D94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793B1B9B-66DF-69CD-3BBD-0A8CFC5D2630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9" name="Rectángulo 48">
                <a:extLst>
                  <a:ext uri="{FF2B5EF4-FFF2-40B4-BE49-F238E27FC236}">
                    <a16:creationId xmlns:a16="http://schemas.microsoft.com/office/drawing/2014/main" id="{040B759C-591D-0D35-5030-44B3B22A2D8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994E3E01-FC6D-B157-C105-AD224917D8C2}"/>
              </a:ext>
            </a:extLst>
          </p:cNvPr>
          <p:cNvGrpSpPr/>
          <p:nvPr/>
        </p:nvGrpSpPr>
        <p:grpSpPr>
          <a:xfrm>
            <a:off x="907251" y="3893854"/>
            <a:ext cx="3438525" cy="2248094"/>
            <a:chOff x="907251" y="3893854"/>
            <a:chExt cx="3438525" cy="2248094"/>
          </a:xfrm>
        </p:grpSpPr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659A0902-E2DA-FD1C-7A27-3BF2CB900781}"/>
                </a:ext>
              </a:extLst>
            </p:cNvPr>
            <p:cNvSpPr txBox="1"/>
            <p:nvPr/>
          </p:nvSpPr>
          <p:spPr>
            <a:xfrm>
              <a:off x="907251" y="3893854"/>
              <a:ext cx="1904529" cy="2573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s-MX" sz="1200" b="1" dirty="0"/>
                <a:t>Características del clima</a:t>
              </a:r>
            </a:p>
          </p:txBody>
        </p:sp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996FCA30-A22F-EA5D-E4FE-2BC9AC10C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7251" y="4170273"/>
              <a:ext cx="3438525" cy="1971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1062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>
            <a:extLst>
              <a:ext uri="{FF2B5EF4-FFF2-40B4-BE49-F238E27FC236}">
                <a16:creationId xmlns:a16="http://schemas.microsoft.com/office/drawing/2014/main" id="{D6204A86-4B2C-A686-C740-E8AEB25DD63A}"/>
              </a:ext>
            </a:extLst>
          </p:cNvPr>
          <p:cNvSpPr/>
          <p:nvPr/>
        </p:nvSpPr>
        <p:spPr>
          <a:xfrm>
            <a:off x="0" y="0"/>
            <a:ext cx="12192000" cy="211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769EDC9-659E-86D3-2B6B-41A22573BE7D}"/>
              </a:ext>
            </a:extLst>
          </p:cNvPr>
          <p:cNvSpPr/>
          <p:nvPr/>
        </p:nvSpPr>
        <p:spPr>
          <a:xfrm>
            <a:off x="0" y="6715125"/>
            <a:ext cx="12192000" cy="1319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B4BF876A-F86B-AAC5-EA4A-7DDCBD47FF5D}"/>
              </a:ext>
            </a:extLst>
          </p:cNvPr>
          <p:cNvGrpSpPr/>
          <p:nvPr/>
        </p:nvGrpSpPr>
        <p:grpSpPr>
          <a:xfrm>
            <a:off x="0" y="211588"/>
            <a:ext cx="4095727" cy="6522587"/>
            <a:chOff x="0" y="211588"/>
            <a:chExt cx="4095727" cy="6522587"/>
          </a:xfrm>
        </p:grpSpPr>
        <p:pic>
          <p:nvPicPr>
            <p:cNvPr id="18" name="Imagen 17" descr="Mapa&#10;&#10;El contenido generado por IA puede ser incorrecto.">
              <a:extLst>
                <a:ext uri="{FF2B5EF4-FFF2-40B4-BE49-F238E27FC236}">
                  <a16:creationId xmlns:a16="http://schemas.microsoft.com/office/drawing/2014/main" id="{6BF864EB-EA98-BA1B-236C-07F3016A6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7" t="1665" r="2129" b="8889"/>
            <a:stretch/>
          </p:blipFill>
          <p:spPr>
            <a:xfrm>
              <a:off x="0" y="211588"/>
              <a:ext cx="4095727" cy="5402016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EEA91465-5702-0D13-A977-A8DCCDEC6D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5788" t="4321" r="78835" b="61545"/>
            <a:stretch/>
          </p:blipFill>
          <p:spPr>
            <a:xfrm>
              <a:off x="242384" y="523222"/>
              <a:ext cx="636779" cy="1691397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2246BF51-173F-A055-16FF-AF82ADCB3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5100" y="4692649"/>
              <a:ext cx="1283307" cy="7716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id="{2BFD2442-B56C-42B5-74B5-9012ED946A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641208"/>
              <a:ext cx="4095727" cy="1092967"/>
            </a:xfrm>
            <a:prstGeom prst="rect">
              <a:avLst/>
            </a:prstGeom>
            <a:solidFill>
              <a:schemeClr val="bg1"/>
            </a:solidFill>
          </p:spPr>
        </p:pic>
      </p:grpSp>
    </p:spTree>
    <p:extLst>
      <p:ext uri="{BB962C8B-B14F-4D97-AF65-F5344CB8AC3E}">
        <p14:creationId xmlns:p14="http://schemas.microsoft.com/office/powerpoint/2010/main" val="1926610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6E74AA38-DA12-4CA9-156C-9F1B86681CEF}"/>
              </a:ext>
            </a:extLst>
          </p:cNvPr>
          <p:cNvGrpSpPr/>
          <p:nvPr/>
        </p:nvGrpSpPr>
        <p:grpSpPr>
          <a:xfrm>
            <a:off x="842096" y="222011"/>
            <a:ext cx="10744200" cy="2857500"/>
            <a:chOff x="842096" y="222011"/>
            <a:chExt cx="10744200" cy="2857500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40B174EB-C35A-8F2C-0974-79F218192F02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92258160-FDCF-5829-6D5D-FA9E55900653}"/>
                </a:ext>
              </a:extLst>
            </p:cNvPr>
            <p:cNvGrpSpPr/>
            <p:nvPr/>
          </p:nvGrpSpPr>
          <p:grpSpPr>
            <a:xfrm>
              <a:off x="4761585" y="345783"/>
              <a:ext cx="6702790" cy="2623249"/>
              <a:chOff x="5374909" y="65853"/>
              <a:chExt cx="6702790" cy="2623249"/>
            </a:xfrm>
          </p:grpSpPr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8C79989-0A84-06C8-3C0C-0B034361E512}"/>
                  </a:ext>
                </a:extLst>
              </p:cNvPr>
              <p:cNvSpPr txBox="1"/>
              <p:nvPr/>
            </p:nvSpPr>
            <p:spPr>
              <a:xfrm>
                <a:off x="5374909" y="1221113"/>
                <a:ext cx="6702787" cy="3916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SUSCEPTIBILIDAD A SEQUÍAS EXTREMAS</a:t>
                </a:r>
                <a:endParaRPr lang="es-PE" sz="1600" b="1" dirty="0"/>
              </a:p>
            </p:txBody>
          </p:sp>
          <p:pic>
            <p:nvPicPr>
              <p:cNvPr id="52" name="Imagen 51">
                <a:extLst>
                  <a:ext uri="{FF2B5EF4-FFF2-40B4-BE49-F238E27FC236}">
                    <a16:creationId xmlns:a16="http://schemas.microsoft.com/office/drawing/2014/main" id="{A300B2B9-1BB2-39CF-277E-FAD738CED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Picture 2" descr="Nosotros – CENEPRED">
                <a:extLst>
                  <a:ext uri="{FF2B5EF4-FFF2-40B4-BE49-F238E27FC236}">
                    <a16:creationId xmlns:a16="http://schemas.microsoft.com/office/drawing/2014/main" id="{22C2753A-48B9-3E79-2291-0C65C3F72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4" name="CuadroTexto 53">
                <a:extLst>
                  <a:ext uri="{FF2B5EF4-FFF2-40B4-BE49-F238E27FC236}">
                    <a16:creationId xmlns:a16="http://schemas.microsoft.com/office/drawing/2014/main" id="{9501FCC6-4242-7870-9133-2624EBB39D54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D50F47A4-FEC5-BCB5-E6AE-28E1791944FD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05-A</a:t>
                </a:r>
                <a:endParaRPr lang="es-PE" sz="2000" dirty="0"/>
              </a:p>
            </p:txBody>
          </p:sp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7CD887C8-0015-A9F7-8279-D378F63EB39B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CB536C8-FEBA-3FED-0EE6-D95C08406984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80366910-6D0A-00FC-B08C-488194780FE6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Periodo de retorno 0.2 PMA, SPI-3 Marzo (1981-2024): Extremadamente seco.</a:t>
                </a:r>
                <a:endParaRPr lang="es-PE" sz="1050" dirty="0"/>
              </a:p>
              <a:p>
                <a:r>
                  <a:rPr lang="es-MX" sz="1050" dirty="0"/>
                  <a:t>Mapa de Clasificación Climática del Perú.</a:t>
                </a:r>
                <a:endParaRPr lang="es-PE" sz="1050" dirty="0"/>
              </a:p>
            </p:txBody>
          </p:sp>
        </p:grp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06019E-F8AC-0C77-559F-4F36C7928676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B38B0812-0531-6019-29C5-FF1592758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869EAED6-1228-F5A4-5165-B63B75D1052B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BE041C29-9C33-9DE1-9C46-AF7420938EB4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64CD8CB4-7B10-CCA9-23EB-4826353CAE37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5" name="Rectángulo 44">
                <a:extLst>
                  <a:ext uri="{FF2B5EF4-FFF2-40B4-BE49-F238E27FC236}">
                    <a16:creationId xmlns:a16="http://schemas.microsoft.com/office/drawing/2014/main" id="{2391D906-F150-337B-C56F-EEBD58EFDD0A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:a16="http://schemas.microsoft.com/office/drawing/2014/main" id="{D69F41F4-A878-51AF-E89A-E2699522EB64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7DB8A73E-2968-70AC-FC87-DECCA9663D94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793B1B9B-66DF-69CD-3BBD-0A8CFC5D2630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49" name="Rectángulo 48">
                <a:extLst>
                  <a:ext uri="{FF2B5EF4-FFF2-40B4-BE49-F238E27FC236}">
                    <a16:creationId xmlns:a16="http://schemas.microsoft.com/office/drawing/2014/main" id="{040B759C-591D-0D35-5030-44B3B22A2D88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614EAC38-1E7C-4423-06A6-F4152466BDBF}"/>
              </a:ext>
            </a:extLst>
          </p:cNvPr>
          <p:cNvGrpSpPr/>
          <p:nvPr/>
        </p:nvGrpSpPr>
        <p:grpSpPr>
          <a:xfrm>
            <a:off x="842096" y="3294760"/>
            <a:ext cx="10744200" cy="2857500"/>
            <a:chOff x="842096" y="222011"/>
            <a:chExt cx="10744200" cy="2857500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227774E7-6BDD-93FF-74E6-66A0D0105DE5}"/>
                </a:ext>
              </a:extLst>
            </p:cNvPr>
            <p:cNvSpPr/>
            <p:nvPr/>
          </p:nvSpPr>
          <p:spPr>
            <a:xfrm>
              <a:off x="842096" y="222011"/>
              <a:ext cx="10744200" cy="285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EB4EE6F4-1206-5A30-ADDE-A62F36CC049C}"/>
                </a:ext>
              </a:extLst>
            </p:cNvPr>
            <p:cNvGrpSpPr/>
            <p:nvPr/>
          </p:nvGrpSpPr>
          <p:grpSpPr>
            <a:xfrm>
              <a:off x="4761585" y="345783"/>
              <a:ext cx="6731025" cy="2623249"/>
              <a:chOff x="5374909" y="65853"/>
              <a:chExt cx="6731025" cy="2623249"/>
            </a:xfrm>
          </p:grpSpPr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97ADA2DB-E844-7783-2EFA-EE811997C896}"/>
                  </a:ext>
                </a:extLst>
              </p:cNvPr>
              <p:cNvSpPr txBox="1"/>
              <p:nvPr/>
            </p:nvSpPr>
            <p:spPr>
              <a:xfrm>
                <a:off x="5403147" y="1210162"/>
                <a:ext cx="6702787" cy="3916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600" b="1" dirty="0"/>
                  <a:t>MAPA DE SUSCEPTIBILIDAD A SEQUÍAS SEVERAS</a:t>
                </a:r>
                <a:endParaRPr lang="es-PE" sz="1600" b="1" dirty="0"/>
              </a:p>
            </p:txBody>
          </p:sp>
          <p:pic>
            <p:nvPicPr>
              <p:cNvPr id="20" name="Imagen 19">
                <a:extLst>
                  <a:ext uri="{FF2B5EF4-FFF2-40B4-BE49-F238E27FC236}">
                    <a16:creationId xmlns:a16="http://schemas.microsoft.com/office/drawing/2014/main" id="{0F0924A9-13A2-6A2E-0503-5D929B1084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0129" t="9752" r="10129" b="8911"/>
              <a:stretch/>
            </p:blipFill>
            <p:spPr>
              <a:xfrm>
                <a:off x="11338560" y="199587"/>
                <a:ext cx="663785" cy="869454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21" name="Picture 2" descr="Nosotros – CENEPRED">
                <a:extLst>
                  <a:ext uri="{FF2B5EF4-FFF2-40B4-BE49-F238E27FC236}">
                    <a16:creationId xmlns:a16="http://schemas.microsoft.com/office/drawing/2014/main" id="{DDC638D3-3213-70CD-DE8E-F3C269DF59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920" y="220738"/>
                <a:ext cx="1066303" cy="848303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7D2D70B2-EE01-E645-33A2-8870D961B0BE}"/>
                  </a:ext>
                </a:extLst>
              </p:cNvPr>
              <p:cNvSpPr txBox="1"/>
              <p:nvPr/>
            </p:nvSpPr>
            <p:spPr>
              <a:xfrm>
                <a:off x="5374911" y="1747030"/>
                <a:ext cx="6702787" cy="330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es-MX" sz="1200" b="1" dirty="0"/>
                  <a:t>EQUIPO TÉCNICO: CENEPRED Y GOBIERNO REGIONAL DE AYACUCHO</a:t>
                </a:r>
                <a:endParaRPr lang="es-PE" sz="1200" b="1" dirty="0"/>
              </a:p>
            </p:txBody>
          </p:sp>
          <p:sp>
            <p:nvSpPr>
              <p:cNvPr id="23" name="CuadroTexto 22">
                <a:extLst>
                  <a:ext uri="{FF2B5EF4-FFF2-40B4-BE49-F238E27FC236}">
                    <a16:creationId xmlns:a16="http://schemas.microsoft.com/office/drawing/2014/main" id="{3D1E9561-0A84-BFD5-A1D0-C8F031C38F2C}"/>
                  </a:ext>
                </a:extLst>
              </p:cNvPr>
              <p:cNvSpPr txBox="1"/>
              <p:nvPr/>
            </p:nvSpPr>
            <p:spPr>
              <a:xfrm>
                <a:off x="10873739" y="2078447"/>
                <a:ext cx="1203958" cy="569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MX" sz="1100" b="1" dirty="0"/>
                  <a:t>Mapa:</a:t>
                </a:r>
              </a:p>
              <a:p>
                <a:pPr algn="ctr"/>
                <a:r>
                  <a:rPr lang="es-MX" sz="2000" b="1" dirty="0"/>
                  <a:t>05-B</a:t>
                </a:r>
                <a:endParaRPr lang="es-PE" sz="2000" dirty="0"/>
              </a:p>
            </p:txBody>
          </p:sp>
          <p:sp>
            <p:nvSpPr>
              <p:cNvPr id="24" name="Rectángulo 23">
                <a:extLst>
                  <a:ext uri="{FF2B5EF4-FFF2-40B4-BE49-F238E27FC236}">
                    <a16:creationId xmlns:a16="http://schemas.microsoft.com/office/drawing/2014/main" id="{B7B7BAE9-C59E-A49B-ACE6-90D214C746D7}"/>
                  </a:ext>
                </a:extLst>
              </p:cNvPr>
              <p:cNvSpPr/>
              <p:nvPr/>
            </p:nvSpPr>
            <p:spPr>
              <a:xfrm>
                <a:off x="5374912" y="65853"/>
                <a:ext cx="6702787" cy="26232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25" name="CuadroTexto 24">
                <a:extLst>
                  <a:ext uri="{FF2B5EF4-FFF2-40B4-BE49-F238E27FC236}">
                    <a16:creationId xmlns:a16="http://schemas.microsoft.com/office/drawing/2014/main" id="{BE69FB7C-D1CB-1E3E-9F2F-354B55FE13CF}"/>
                  </a:ext>
                </a:extLst>
              </p:cNvPr>
              <p:cNvSpPr txBox="1"/>
              <p:nvPr/>
            </p:nvSpPr>
            <p:spPr>
              <a:xfrm>
                <a:off x="5374909" y="65853"/>
                <a:ext cx="6702787" cy="106292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tIns="288000" bIns="216000" rtlCol="0">
                <a:spAutoFit/>
              </a:bodyPr>
              <a:lstStyle/>
              <a:p>
                <a:pPr algn="ctr"/>
                <a:r>
                  <a:rPr lang="es-MX" b="1" dirty="0"/>
                  <a:t>ESCENARIOS DE RIESGOS POR SEQUÍAS</a:t>
                </a:r>
              </a:p>
              <a:p>
                <a:pPr algn="ctr"/>
                <a:r>
                  <a:rPr lang="es-MX" b="1" dirty="0"/>
                  <a:t>DEL DEPARTAMENTO DE AYACUCHO</a:t>
                </a:r>
                <a:endParaRPr lang="es-PE" b="1" dirty="0"/>
              </a:p>
            </p:txBody>
          </p:sp>
          <p:sp>
            <p:nvSpPr>
              <p:cNvPr id="26" name="CuadroTexto 25">
                <a:extLst>
                  <a:ext uri="{FF2B5EF4-FFF2-40B4-BE49-F238E27FC236}">
                    <a16:creationId xmlns:a16="http://schemas.microsoft.com/office/drawing/2014/main" id="{C18C0740-06B7-CCE6-3F00-1A99BAEE26A0}"/>
                  </a:ext>
                </a:extLst>
              </p:cNvPr>
              <p:cNvSpPr txBox="1"/>
              <p:nvPr/>
            </p:nvSpPr>
            <p:spPr>
              <a:xfrm>
                <a:off x="5374909" y="2077102"/>
                <a:ext cx="5498829" cy="611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bIns="72000" rtlCol="0">
                <a:spAutoFit/>
              </a:bodyPr>
              <a:lstStyle/>
              <a:p>
                <a:r>
                  <a:rPr lang="es-MX" sz="1100" b="1" dirty="0"/>
                  <a:t>Fuente de información:</a:t>
                </a:r>
              </a:p>
              <a:p>
                <a:r>
                  <a:rPr lang="es-MX" sz="1050" dirty="0"/>
                  <a:t>SENAMHI: Periodo de retorno 0.4 PMA, SPI-3 Marzo (1981-2024): Severamente seco.</a:t>
                </a:r>
                <a:endParaRPr lang="es-PE" sz="1050" dirty="0"/>
              </a:p>
              <a:p>
                <a:r>
                  <a:rPr lang="es-MX" sz="1050" dirty="0"/>
                  <a:t>Mapa de Clasificación Climática del Perú.</a:t>
                </a:r>
                <a:endParaRPr lang="es-PE" sz="1050" dirty="0"/>
              </a:p>
            </p:txBody>
          </p:sp>
        </p:grp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CB1E7C82-7767-7F61-F8ED-7AD31946C019}"/>
                </a:ext>
              </a:extLst>
            </p:cNvPr>
            <p:cNvSpPr txBox="1"/>
            <p:nvPr/>
          </p:nvSpPr>
          <p:spPr>
            <a:xfrm>
              <a:off x="964018" y="1757561"/>
              <a:ext cx="3589018" cy="8112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tIns="72000" bIns="7200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s-MX" sz="1200" dirty="0"/>
                <a:t>Producción del mapa: CENEPRED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Datum: WGS84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Proyección: Sistema de Coordenadas Geográficas</a:t>
              </a:r>
            </a:p>
            <a:p>
              <a:pPr>
                <a:lnSpc>
                  <a:spcPct val="90000"/>
                </a:lnSpc>
              </a:pPr>
              <a:r>
                <a:rPr lang="es-MX" sz="1200" dirty="0"/>
                <a:t>Escala: 1:1 600 000</a:t>
              </a:r>
              <a:endParaRPr lang="es-PE" sz="1100" dirty="0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B3C9FA4A-B5EB-A5B2-07D3-C1528A415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18" y="2640446"/>
              <a:ext cx="3000502" cy="306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15600EF7-A232-A079-5FB2-B80A0E7FF334}"/>
                </a:ext>
              </a:extLst>
            </p:cNvPr>
            <p:cNvGrpSpPr/>
            <p:nvPr/>
          </p:nvGrpSpPr>
          <p:grpSpPr>
            <a:xfrm>
              <a:off x="964018" y="364716"/>
              <a:ext cx="2062773" cy="1321190"/>
              <a:chOff x="960122" y="866605"/>
              <a:chExt cx="2062773" cy="1321190"/>
            </a:xfrm>
          </p:grpSpPr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35B3A191-DCE0-C7DA-9EBA-65DF0101CE1E}"/>
                  </a:ext>
                </a:extLst>
              </p:cNvPr>
              <p:cNvSpPr txBox="1"/>
              <p:nvPr/>
            </p:nvSpPr>
            <p:spPr>
              <a:xfrm>
                <a:off x="1402179" y="1147140"/>
                <a:ext cx="1620716" cy="1015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distrital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Limite provincial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departamental</a:t>
                </a:r>
              </a:p>
              <a:p>
                <a:pPr>
                  <a:lnSpc>
                    <a:spcPct val="130000"/>
                  </a:lnSpc>
                </a:pPr>
                <a:r>
                  <a:rPr lang="es-MX" sz="1200" dirty="0"/>
                  <a:t>Límite internacional</a:t>
                </a:r>
                <a:endParaRPr lang="es-PE" sz="1100" dirty="0"/>
              </a:p>
            </p:txBody>
          </p:sp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D75358DB-F91C-246E-2CC6-F09BF9D11AFA}"/>
                  </a:ext>
                </a:extLst>
              </p:cNvPr>
              <p:cNvSpPr/>
              <p:nvPr/>
            </p:nvSpPr>
            <p:spPr>
              <a:xfrm>
                <a:off x="1046754" y="1207629"/>
                <a:ext cx="355424" cy="1800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B4CC380A-2D3B-E223-7E90-A789636FB46F}"/>
                  </a:ext>
                </a:extLst>
              </p:cNvPr>
              <p:cNvSpPr/>
              <p:nvPr/>
            </p:nvSpPr>
            <p:spPr>
              <a:xfrm>
                <a:off x="1046754" y="1462692"/>
                <a:ext cx="355424" cy="18000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5" name="Rectángulo 14">
                <a:extLst>
                  <a:ext uri="{FF2B5EF4-FFF2-40B4-BE49-F238E27FC236}">
                    <a16:creationId xmlns:a16="http://schemas.microsoft.com/office/drawing/2014/main" id="{391E4F59-FF21-F96C-F298-7B5E4EE7B792}"/>
                  </a:ext>
                </a:extLst>
              </p:cNvPr>
              <p:cNvSpPr/>
              <p:nvPr/>
            </p:nvSpPr>
            <p:spPr>
              <a:xfrm>
                <a:off x="1046754" y="1705824"/>
                <a:ext cx="355424" cy="18000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6" name="Rectángulo 15">
                <a:extLst>
                  <a:ext uri="{FF2B5EF4-FFF2-40B4-BE49-F238E27FC236}">
                    <a16:creationId xmlns:a16="http://schemas.microsoft.com/office/drawing/2014/main" id="{F2E9C69F-875F-A201-A647-CD408BD32247}"/>
                  </a:ext>
                </a:extLst>
              </p:cNvPr>
              <p:cNvSpPr/>
              <p:nvPr/>
            </p:nvSpPr>
            <p:spPr>
              <a:xfrm>
                <a:off x="1046754" y="1946841"/>
                <a:ext cx="355424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5296F310-9B71-918B-8F66-974A2309C0EA}"/>
                  </a:ext>
                </a:extLst>
              </p:cNvPr>
              <p:cNvSpPr txBox="1"/>
              <p:nvPr/>
            </p:nvSpPr>
            <p:spPr>
              <a:xfrm>
                <a:off x="1014029" y="866605"/>
                <a:ext cx="1653441" cy="2953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tIns="36000" bIns="3600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s-MX" sz="1200" b="1" dirty="0"/>
                  <a:t>Simbología</a:t>
                </a:r>
                <a:endParaRPr lang="es-PE" sz="1100" b="1" dirty="0"/>
              </a:p>
            </p:txBody>
          </p:sp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19A1444E-1048-0A13-45AF-7BE2E9C81FAA}"/>
                  </a:ext>
                </a:extLst>
              </p:cNvPr>
              <p:cNvSpPr/>
              <p:nvPr/>
            </p:nvSpPr>
            <p:spPr>
              <a:xfrm>
                <a:off x="960122" y="866605"/>
                <a:ext cx="2034538" cy="1321190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73773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6111</TotalTime>
  <Words>2682</Words>
  <Application>Microsoft Office PowerPoint</Application>
  <PresentationFormat>Panorámica</PresentationFormat>
  <Paragraphs>606</Paragraphs>
  <Slides>37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41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Chrisna Obregon Acevedo</dc:creator>
  <cp:lastModifiedBy>Chrisna Obregon Acevedo</cp:lastModifiedBy>
  <cp:revision>19</cp:revision>
  <dcterms:created xsi:type="dcterms:W3CDTF">2025-08-01T14:28:01Z</dcterms:created>
  <dcterms:modified xsi:type="dcterms:W3CDTF">2025-09-11T22:09:38Z</dcterms:modified>
</cp:coreProperties>
</file>